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22330F-8EE0-4CDC-919A-3BC6257108CA}" type="datetimeFigureOut">
              <a:rPr lang="ru-RU" smtClean="0"/>
              <a:t>22.03.2019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D670604-5988-43D8-ACC8-F2C28E02967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8305800" cy="1143000"/>
          </a:xfrm>
        </p:spPr>
        <p:txBody>
          <a:bodyPr/>
          <a:lstStyle/>
          <a:p>
            <a:r>
              <a:rPr lang="ru-RU" sz="2600" dirty="0" smtClean="0"/>
              <a:t>Дмитрий Зеленский, ОТиПЛ МГУ</a:t>
            </a:r>
          </a:p>
          <a:p>
            <a:r>
              <a:rPr lang="en-US" sz="2600" dirty="0" smtClean="0"/>
              <a:t>dz-zd@mail.ru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980728"/>
            <a:ext cx="8856984" cy="2592288"/>
          </a:xfrm>
        </p:spPr>
        <p:txBody>
          <a:bodyPr/>
          <a:lstStyle/>
          <a:p>
            <a:r>
              <a:rPr lang="ru-RU" sz="3900" dirty="0" smtClean="0">
                <a:solidFill>
                  <a:srgbClr val="FF0000"/>
                </a:solidFill>
              </a:rPr>
              <a:t>Рассогласование по числу русских именных групп с сочинением и </a:t>
            </a:r>
            <a:r>
              <a:rPr lang="ru-RU" sz="3900" dirty="0">
                <a:solidFill>
                  <a:srgbClr val="FF0000"/>
                </a:solidFill>
              </a:rPr>
              <a:t>прилагательными единственного </a:t>
            </a:r>
            <a:r>
              <a:rPr lang="ru-RU" sz="3900" dirty="0" smtClean="0">
                <a:solidFill>
                  <a:srgbClr val="FF0000"/>
                </a:solidFill>
              </a:rPr>
              <a:t>числа</a:t>
            </a:r>
            <a:endParaRPr lang="ru-RU" sz="3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Последний шаг: вложить полученную структуру под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Шаги деривации подлежащего в (1)</a:t>
            </a:r>
          </a:p>
        </p:txBody>
      </p:sp>
      <p:grpSp>
        <p:nvGrpSpPr>
          <p:cNvPr id="40" name="Группа 39"/>
          <p:cNvGrpSpPr/>
          <p:nvPr/>
        </p:nvGrpSpPr>
        <p:grpSpPr>
          <a:xfrm>
            <a:off x="184945" y="1167508"/>
            <a:ext cx="8192788" cy="5464278"/>
            <a:chOff x="184945" y="1167508"/>
            <a:chExt cx="8192788" cy="5464278"/>
          </a:xfrm>
        </p:grpSpPr>
        <p:sp>
          <p:nvSpPr>
            <p:cNvPr id="13" name="TextBox 12"/>
            <p:cNvSpPr txBox="1"/>
            <p:nvPr/>
          </p:nvSpPr>
          <p:spPr>
            <a:xfrm>
              <a:off x="5536974" y="4053163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176" y="457069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42216" y="5800789"/>
              <a:ext cx="4680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strike="sngStrike" dirty="0">
                  <a:solidFill>
                    <a:srgbClr val="FF0000"/>
                  </a:solidFill>
                </a:rPr>
                <a:t>и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10045" y="4882119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strike="sngStrike" dirty="0" smtClean="0">
                  <a:solidFill>
                    <a:srgbClr val="FF0000"/>
                  </a:solidFill>
                </a:rPr>
                <a:t>красный</a:t>
              </a:r>
              <a:r>
                <a:rPr lang="ru-RU" sz="2400" dirty="0" smtClean="0">
                  <a:solidFill>
                    <a:srgbClr val="FF0000"/>
                  </a:solidFill>
                </a:rPr>
                <a:t>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44208" y="5667747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strike="sngStrike" dirty="0" smtClean="0">
                  <a:solidFill>
                    <a:srgbClr val="FF0000"/>
                  </a:solidFill>
                </a:rPr>
                <a:t>белый</a:t>
              </a:r>
              <a:r>
                <a:rPr lang="ru-RU" sz="2400" dirty="0" smtClean="0">
                  <a:solidFill>
                    <a:srgbClr val="FF0000"/>
                  </a:solidFill>
                </a:rPr>
                <a:t>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51033" y="2639132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err="1">
                  <a:solidFill>
                    <a:srgbClr val="FF0000"/>
                  </a:solidFill>
                </a:rPr>
                <a:t>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71199" y="4191795"/>
              <a:ext cx="8197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08004" y="3169334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11942" y="4091821"/>
              <a:ext cx="15121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NP</a:t>
              </a:r>
              <a:endParaRPr lang="fr-FR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флаг+</a:t>
              </a:r>
              <a:r>
                <a:rPr lang="en-US" sz="2400" dirty="0" smtClean="0">
                  <a:solidFill>
                    <a:srgbClr val="FF0000"/>
                  </a:solidFill>
                </a:rPr>
                <a:t>PL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флаги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97181" y="1706550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19099" y="2979097"/>
              <a:ext cx="964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86454" y="2168215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4945" y="3117976"/>
              <a:ext cx="28083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и белый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024254" y="1167508"/>
              <a:ext cx="7729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51327" y="1942840"/>
              <a:ext cx="7729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637790" y="1523864"/>
              <a:ext cx="5591279" cy="4316005"/>
              <a:chOff x="1566485" y="1523308"/>
              <a:chExt cx="5591279" cy="4316005"/>
            </a:xfrm>
          </p:grpSpPr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5463784" y="5034905"/>
                <a:ext cx="765103" cy="76588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2195736" y="1523308"/>
                <a:ext cx="4962028" cy="431600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V="1">
                <a:off x="3777934" y="3600731"/>
                <a:ext cx="830070" cy="73722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2483768" y="3017621"/>
                <a:ext cx="1501545" cy="126581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flipV="1">
                <a:off x="4858054" y="4404277"/>
                <a:ext cx="665264" cy="57541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единительная линия 35"/>
              <p:cNvCxnSpPr/>
              <p:nvPr/>
            </p:nvCxnSpPr>
            <p:spPr>
              <a:xfrm flipV="1">
                <a:off x="1619954" y="2128344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единительная линия 36"/>
              <p:cNvCxnSpPr/>
              <p:nvPr/>
            </p:nvCxnSpPr>
            <p:spPr>
              <a:xfrm flipV="1">
                <a:off x="3035542" y="2612940"/>
                <a:ext cx="437628" cy="4912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 flipV="1">
                <a:off x="1566485" y="1523308"/>
                <a:ext cx="665264" cy="57541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0911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32648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/>
              <a:t>Bosque Ignacio</a:t>
            </a:r>
            <a:r>
              <a:rPr lang="en-US" dirty="0"/>
              <a:t> Coordinated adjectives and the interpretation of number features // Studies in Spanish Syntax / Ed. </a:t>
            </a:r>
            <a:r>
              <a:rPr lang="en-US" dirty="0" err="1"/>
              <a:t>Brugè</a:t>
            </a:r>
            <a:r>
              <a:rPr lang="en-US" dirty="0"/>
              <a:t> Laura. - </a:t>
            </a:r>
            <a:r>
              <a:rPr lang="en-US" dirty="0" err="1"/>
              <a:t>Venezia</a:t>
            </a:r>
            <a:r>
              <a:rPr lang="en-US" dirty="0"/>
              <a:t>, 2006.</a:t>
            </a:r>
            <a:endParaRPr lang="ru-RU" dirty="0"/>
          </a:p>
          <a:p>
            <a:pPr lvl="0"/>
            <a:r>
              <a:rPr lang="en-US" i="1" dirty="0"/>
              <a:t>Chomsky Noam</a:t>
            </a:r>
            <a:r>
              <a:rPr lang="en-US" dirty="0"/>
              <a:t> A minimalist program for linguistic theory // The view from building 20: Essays in linguistics in honor of Sylvain </a:t>
            </a:r>
            <a:r>
              <a:rPr lang="en-US" dirty="0" err="1"/>
              <a:t>Bromberger</a:t>
            </a:r>
            <a:r>
              <a:rPr lang="en-US" dirty="0"/>
              <a:t> / ed. Hale Kenneth and Keyser Samuel Jay. - Cambridge, MA : MIT Press, 1993</a:t>
            </a:r>
            <a:r>
              <a:rPr lang="en-US" dirty="0" smtClean="0"/>
              <a:t>.</a:t>
            </a:r>
            <a:endParaRPr lang="ru-RU" dirty="0" smtClean="0"/>
          </a:p>
          <a:p>
            <a:pPr lvl="0"/>
            <a:r>
              <a:rPr lang="en-US" i="1" dirty="0"/>
              <a:t>Chomsky Noa</a:t>
            </a:r>
            <a:r>
              <a:rPr lang="en-US" dirty="0"/>
              <a:t>m Minimalist inquiries: The framework // Step by Step: Essays on Minimalist syntax in honor of Howard </a:t>
            </a:r>
            <a:r>
              <a:rPr lang="en-US" dirty="0" err="1"/>
              <a:t>Lasnik</a:t>
            </a:r>
            <a:r>
              <a:rPr lang="en-US" dirty="0"/>
              <a:t> / ed. Martin Roger, Michaels David and </a:t>
            </a:r>
            <a:r>
              <a:rPr lang="en-US" dirty="0" err="1"/>
              <a:t>Uriagereka</a:t>
            </a:r>
            <a:r>
              <a:rPr lang="en-US" dirty="0"/>
              <a:t> Juan. – Cambridge, MA : MIT Press, 2000.</a:t>
            </a:r>
            <a:endParaRPr lang="ru-RU" dirty="0"/>
          </a:p>
          <a:p>
            <a:pPr lvl="0"/>
            <a:r>
              <a:rPr lang="en-US" i="1" dirty="0" err="1"/>
              <a:t>Pereltsvaig</a:t>
            </a:r>
            <a:r>
              <a:rPr lang="en-US" i="1" dirty="0"/>
              <a:t> </a:t>
            </a:r>
            <a:r>
              <a:rPr lang="en-US" i="1" dirty="0" err="1"/>
              <a:t>Asya</a:t>
            </a:r>
            <a:r>
              <a:rPr lang="en-US" i="1" dirty="0"/>
              <a:t> </a:t>
            </a:r>
            <a:r>
              <a:rPr lang="en-US" dirty="0"/>
              <a:t>On the </a:t>
            </a:r>
            <a:r>
              <a:rPr lang="en-US" dirty="0"/>
              <a:t>universality of DP: A view from Russian  // </a:t>
            </a:r>
            <a:r>
              <a:rPr lang="en-US" dirty="0" err="1"/>
              <a:t>Studia</a:t>
            </a:r>
            <a:r>
              <a:rPr lang="en-US" dirty="0"/>
              <a:t> </a:t>
            </a:r>
            <a:r>
              <a:rPr lang="en-US" dirty="0" err="1"/>
              <a:t>Linguistica</a:t>
            </a:r>
            <a:r>
              <a:rPr lang="en-US" dirty="0"/>
              <a:t>. - Oxford : Blackwell Publishing Ltd, 2007. - 1 : №61.</a:t>
            </a:r>
            <a:endParaRPr lang="ru-RU" dirty="0"/>
          </a:p>
          <a:p>
            <a:r>
              <a:rPr lang="en-US" i="1" dirty="0"/>
              <a:t>Wilder Chris</a:t>
            </a:r>
            <a:r>
              <a:rPr lang="en-US" dirty="0"/>
              <a:t> Coordination, ATB, and ellipsis // </a:t>
            </a:r>
            <a:r>
              <a:rPr lang="en-US" dirty="0" err="1"/>
              <a:t>GAGL</a:t>
            </a:r>
            <a:r>
              <a:rPr lang="en-US" dirty="0"/>
              <a:t>: </a:t>
            </a:r>
            <a:r>
              <a:rPr lang="en-US" dirty="0" err="1"/>
              <a:t>Groninger</a:t>
            </a:r>
            <a:r>
              <a:rPr lang="en-US" dirty="0"/>
              <a:t> </a:t>
            </a:r>
            <a:r>
              <a:rPr lang="en-US" dirty="0" err="1"/>
              <a:t>Arbeiten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</a:t>
            </a:r>
            <a:r>
              <a:rPr lang="en-US" dirty="0" err="1"/>
              <a:t>germanistischen</a:t>
            </a:r>
            <a:r>
              <a:rPr lang="en-US" dirty="0"/>
              <a:t> </a:t>
            </a:r>
            <a:r>
              <a:rPr lang="en-US" dirty="0" err="1"/>
              <a:t>Linguistik</a:t>
            </a:r>
            <a:r>
              <a:rPr lang="en-US" dirty="0"/>
              <a:t>. - Groningen : Center for Language and Cognition Groningen Faculty of Arts, University of Groningen, 1994. - №. </a:t>
            </a:r>
            <a:r>
              <a:rPr lang="ru-RU" dirty="0"/>
              <a:t>37. - С. 291-329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Библиография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2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97666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Принимается минималистский генеративный синтаксис (</a:t>
            </a:r>
            <a:r>
              <a:rPr lang="en-US" dirty="0" smtClean="0">
                <a:solidFill>
                  <a:srgbClr val="FF0000"/>
                </a:solidFill>
              </a:rPr>
              <a:t>Chomsky</a:t>
            </a:r>
            <a:r>
              <a:rPr lang="ru-RU" dirty="0" smtClean="0">
                <a:solidFill>
                  <a:srgbClr val="FF0000"/>
                </a:solidFill>
              </a:rPr>
              <a:t> 1993, </a:t>
            </a:r>
            <a:r>
              <a:rPr lang="en-US" dirty="0" smtClean="0">
                <a:solidFill>
                  <a:srgbClr val="FF0000"/>
                </a:solidFill>
              </a:rPr>
              <a:t>2000) – </a:t>
            </a:r>
            <a:r>
              <a:rPr lang="ru-RU" dirty="0" smtClean="0">
                <a:solidFill>
                  <a:srgbClr val="FF0000"/>
                </a:solidFill>
              </a:rPr>
              <a:t>иначе говоря, у нас нет иных операций, кроме </a:t>
            </a:r>
            <a:r>
              <a:rPr lang="en-US" dirty="0" smtClean="0">
                <a:solidFill>
                  <a:srgbClr val="FF0000"/>
                </a:solidFill>
              </a:rPr>
              <a:t>Merge </a:t>
            </a:r>
            <a:r>
              <a:rPr lang="ru-RU" dirty="0" smtClean="0">
                <a:solidFill>
                  <a:srgbClr val="FF0000"/>
                </a:solidFill>
              </a:rPr>
              <a:t>и </a:t>
            </a:r>
            <a:r>
              <a:rPr lang="en-US" dirty="0" smtClean="0">
                <a:solidFill>
                  <a:srgbClr val="FF0000"/>
                </a:solidFill>
              </a:rPr>
              <a:t>Agree</a:t>
            </a:r>
            <a:r>
              <a:rPr lang="ru-RU" dirty="0" smtClean="0">
                <a:solidFill>
                  <a:srgbClr val="FF0000"/>
                </a:solidFill>
              </a:rPr>
              <a:t>, а передвижение – частный случай </a:t>
            </a:r>
            <a:r>
              <a:rPr lang="en-US" dirty="0" smtClean="0">
                <a:solidFill>
                  <a:srgbClr val="FF0000"/>
                </a:solidFill>
              </a:rPr>
              <a:t>Merge</a:t>
            </a:r>
            <a:r>
              <a:rPr lang="ru-RU" dirty="0" smtClean="0">
                <a:solidFill>
                  <a:srgbClr val="FF0000"/>
                </a:solidFill>
              </a:rPr>
              <a:t>; озвучивание происходит по мере построения фаз;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Сочинение асимметрично, и ему подвергаются только расширенные проекции (</a:t>
            </a:r>
            <a:r>
              <a:rPr lang="en-US" dirty="0" smtClean="0">
                <a:solidFill>
                  <a:srgbClr val="FF0000"/>
                </a:solidFill>
              </a:rPr>
              <a:t>Wilder 1994)</a:t>
            </a:r>
            <a:r>
              <a:rPr lang="ru-RU" dirty="0" smtClean="0">
                <a:solidFill>
                  <a:srgbClr val="FF0000"/>
                </a:solidFill>
              </a:rPr>
              <a:t>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Проекция артикля у </a:t>
            </a:r>
            <a:r>
              <a:rPr lang="ru-RU" dirty="0" err="1" smtClean="0">
                <a:solidFill>
                  <a:srgbClr val="FF0000"/>
                </a:solidFill>
              </a:rPr>
              <a:t>референтных</a:t>
            </a:r>
            <a:r>
              <a:rPr lang="ru-RU" dirty="0" smtClean="0">
                <a:solidFill>
                  <a:srgbClr val="FF0000"/>
                </a:solidFill>
              </a:rPr>
              <a:t> именных групп универсальна для всех языков (</a:t>
            </a:r>
            <a:r>
              <a:rPr lang="en-US" dirty="0" err="1" smtClean="0">
                <a:solidFill>
                  <a:srgbClr val="FF0000"/>
                </a:solidFill>
              </a:rPr>
              <a:t>Pereltsvaig</a:t>
            </a:r>
            <a:r>
              <a:rPr lang="en-US" dirty="0" smtClean="0">
                <a:solidFill>
                  <a:srgbClr val="FF0000"/>
                </a:solidFill>
              </a:rPr>
              <a:t> 2006);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Аналогичные феномены по кускам анализировались в разных работах, например, для испанского – </a:t>
            </a:r>
            <a:r>
              <a:rPr lang="en-US" dirty="0" smtClean="0">
                <a:solidFill>
                  <a:srgbClr val="FF0000"/>
                </a:solidFill>
              </a:rPr>
              <a:t>(Bosque 2006)</a:t>
            </a:r>
            <a:r>
              <a:rPr lang="ru-RU" dirty="0" smtClean="0">
                <a:solidFill>
                  <a:srgbClr val="FF0000"/>
                </a:solidFill>
              </a:rPr>
              <a:t>; предположительно перенос анализа на русский язык требует лишь незначительных модификаций, т. е. конструкции такого вида приблизительно одинаково устроены в разных языках.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Общие положения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/>
          <a:lstStyle/>
          <a:p>
            <a:r>
              <a:rPr lang="ru-RU" dirty="0" smtClean="0"/>
              <a:t>(1) Красный и белый флаги развеваются на ветру.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(1) означает то же, что и (2а):</a:t>
            </a:r>
          </a:p>
          <a:p>
            <a:r>
              <a:rPr lang="ru-RU" dirty="0" smtClean="0"/>
              <a:t>(2) а. Красный и белый флаг развеваются на ветру.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(2</a:t>
            </a:r>
            <a:r>
              <a:rPr lang="en-US" dirty="0" smtClean="0">
                <a:solidFill>
                  <a:srgbClr val="FF0000"/>
                </a:solidFill>
              </a:rPr>
              <a:t>a)</a:t>
            </a:r>
            <a:r>
              <a:rPr lang="ru-RU" dirty="0" smtClean="0">
                <a:solidFill>
                  <a:srgbClr val="FF0000"/>
                </a:solidFill>
              </a:rPr>
              <a:t>, однако, является просто результатом эллипсиса, причём, заметим, факультативного (2</a:t>
            </a:r>
            <a:r>
              <a:rPr lang="en-US" dirty="0" smtClean="0">
                <a:solidFill>
                  <a:srgbClr val="FF0000"/>
                </a:solidFill>
              </a:rPr>
              <a:t>b)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smtClean="0"/>
              <a:t>b.</a:t>
            </a:r>
            <a:r>
              <a:rPr lang="ru-RU" dirty="0" smtClean="0"/>
              <a:t> Красный (флаг) и белый флаг развеваются на ветру.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Пример (1), однако, такому простому объяснению не поддаётся, поскольку при таком анализе остаётся беспричинным множественное число слова «флаги».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Заметим, что в романских языках множественное число в таких ситуациях возникает только при препозиции существительного: </a:t>
            </a:r>
            <a:r>
              <a:rPr lang="en-US" i="1" dirty="0" err="1" smtClean="0">
                <a:solidFill>
                  <a:srgbClr val="FF0000"/>
                </a:solidFill>
              </a:rPr>
              <a:t>bandiere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rossa</a:t>
            </a:r>
            <a:r>
              <a:rPr lang="en-US" i="1" dirty="0" smtClean="0">
                <a:solidFill>
                  <a:srgbClr val="FF0000"/>
                </a:solidFill>
              </a:rPr>
              <a:t> e </a:t>
            </a:r>
            <a:r>
              <a:rPr lang="en-US" i="1" dirty="0" err="1" smtClean="0">
                <a:solidFill>
                  <a:srgbClr val="FF0000"/>
                </a:solidFill>
              </a:rPr>
              <a:t>bianca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ru-RU" dirty="0" smtClean="0">
                <a:solidFill>
                  <a:srgbClr val="FF0000"/>
                </a:solidFill>
              </a:rPr>
              <a:t>красный и белый флаги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ru-RU" dirty="0" smtClean="0">
                <a:solidFill>
                  <a:srgbClr val="FF0000"/>
                </a:solidFill>
              </a:rPr>
              <a:t>, но </a:t>
            </a:r>
            <a:r>
              <a:rPr lang="en-US" i="1" dirty="0" err="1" smtClean="0">
                <a:solidFill>
                  <a:srgbClr val="FF0000"/>
                </a:solidFill>
              </a:rPr>
              <a:t>rossa</a:t>
            </a:r>
            <a:r>
              <a:rPr lang="en-US" i="1" dirty="0" smtClean="0">
                <a:solidFill>
                  <a:srgbClr val="FF0000"/>
                </a:solidFill>
              </a:rPr>
              <a:t> e </a:t>
            </a:r>
            <a:r>
              <a:rPr lang="en-US" i="1" dirty="0" err="1" smtClean="0">
                <a:solidFill>
                  <a:srgbClr val="FF0000"/>
                </a:solidFill>
              </a:rPr>
              <a:t>bianca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bandiera</a:t>
            </a:r>
            <a:r>
              <a:rPr lang="ru-RU" i="1" dirty="0" smtClean="0">
                <a:solidFill>
                  <a:srgbClr val="FF0000"/>
                </a:solidFill>
              </a:rPr>
              <a:t>/*-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Обсуждаемые примеры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2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Шаг первый: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получить структуру как в примерах (2</a:t>
            </a:r>
            <a:r>
              <a:rPr lang="en-US" dirty="0" smtClean="0">
                <a:solidFill>
                  <a:srgbClr val="FF0000"/>
                </a:solidFill>
              </a:rPr>
              <a:t>a-b)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Шаги деривации подлежащего в (1)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11560" y="1253951"/>
            <a:ext cx="6727402" cy="4012823"/>
            <a:chOff x="611560" y="1253951"/>
            <a:chExt cx="6727402" cy="4012823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918395" y="1643608"/>
              <a:ext cx="4453805" cy="2808312"/>
              <a:chOff x="1918395" y="1484784"/>
              <a:chExt cx="4453805" cy="2808312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3174901" y="1484784"/>
                <a:ext cx="3197299" cy="280831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 flipV="1">
                <a:off x="1918395" y="1484784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3779912" y="3140968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611560" y="2653461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флаг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05437" y="4435777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белый флаг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76056" y="2838127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15816" y="125395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563888" y="4359274"/>
              <a:ext cx="4320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dirty="0">
                  <a:solidFill>
                    <a:srgbClr val="FF0000"/>
                  </a:solidFill>
                </a:rPr>
                <a:t>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882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Шаг второй: поместить полученную группу в комплемент нулевой вершины </a:t>
            </a:r>
            <a:r>
              <a:rPr lang="en-US" dirty="0" err="1" smtClean="0">
                <a:solidFill>
                  <a:srgbClr val="FF0000"/>
                </a:solidFill>
              </a:rPr>
              <a:t>Pred</a:t>
            </a:r>
            <a:r>
              <a:rPr lang="ru-RU" dirty="0" smtClean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Шаги деривации подлежащего в (1)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1209818" y="1635299"/>
            <a:ext cx="7167915" cy="4914854"/>
            <a:chOff x="1209818" y="1635299"/>
            <a:chExt cx="7167915" cy="4914854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619672" y="1986200"/>
              <a:ext cx="5590306" cy="3744416"/>
              <a:chOff x="1501974" y="1340768"/>
              <a:chExt cx="5590306" cy="3744416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2771800" y="1340768"/>
                <a:ext cx="4320480" cy="37444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2915816" y="2594670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4572000" y="4005064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1501974" y="1347267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4221646" y="2841986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68144" y="4259190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401666" y="5719156"/>
              <a:ext cx="4680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dirty="0">
                  <a:solidFill>
                    <a:srgbClr val="FF0000"/>
                  </a:solidFill>
                </a:rPr>
                <a:t>и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763688" y="4234997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флаг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44208" y="5667747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белый флаг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83768" y="1635299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err="1">
                  <a:solidFill>
                    <a:srgbClr val="FF0000"/>
                  </a:solidFill>
                </a:rPr>
                <a:t>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09818" y="3037114"/>
              <a:ext cx="8197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06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Шаг третий: выдвинуть в спецификатор </a:t>
            </a:r>
            <a:r>
              <a:rPr lang="en-US" dirty="0" err="1" smtClean="0">
                <a:solidFill>
                  <a:srgbClr val="FF0000"/>
                </a:solidFill>
              </a:rPr>
              <a:t>Pred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имя «флаг» из обоих конъюнктов (</a:t>
            </a:r>
            <a:r>
              <a:rPr lang="en-US" dirty="0" smtClean="0">
                <a:solidFill>
                  <a:srgbClr val="FF0000"/>
                </a:solidFill>
              </a:rPr>
              <a:t>Across-the-Board movement)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произвести удаление нижних копий;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Шаги деривации подлежащего в (1)</a:t>
            </a:r>
          </a:p>
        </p:txBody>
      </p:sp>
      <p:grpSp>
        <p:nvGrpSpPr>
          <p:cNvPr id="25" name="Группа 24"/>
          <p:cNvGrpSpPr/>
          <p:nvPr/>
        </p:nvGrpSpPr>
        <p:grpSpPr>
          <a:xfrm>
            <a:off x="1253113" y="2006365"/>
            <a:ext cx="6637774" cy="4427136"/>
            <a:chOff x="1547663" y="2103367"/>
            <a:chExt cx="6637774" cy="4427136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2123728" y="2492896"/>
              <a:ext cx="5034036" cy="3307893"/>
              <a:chOff x="2123728" y="2478610"/>
              <a:chExt cx="5034036" cy="3307893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3381238" y="2478610"/>
                <a:ext cx="3776526" cy="330789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2979508" y="3273628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5220072" y="4910509"/>
                <a:ext cx="926418" cy="77471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123728" y="2481624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3923928" y="4086301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" name="TextBox 12"/>
            <p:cNvSpPr txBox="1"/>
            <p:nvPr/>
          </p:nvSpPr>
          <p:spPr>
            <a:xfrm>
              <a:off x="5188192" y="3656794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24296" y="4574687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86046" y="5593325"/>
              <a:ext cx="4680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dirty="0">
                  <a:solidFill>
                    <a:srgbClr val="FF0000"/>
                  </a:solidFill>
                </a:rPr>
                <a:t>и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27784" y="5121112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51912" y="5699506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белый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01307" y="2103367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err="1">
                  <a:solidFill>
                    <a:srgbClr val="FF0000"/>
                  </a:solidFill>
                </a:rPr>
                <a:t>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10615" y="4356634"/>
              <a:ext cx="8197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11960" y="2837568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47663" y="3472127"/>
              <a:ext cx="9577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rgbClr val="FF0000"/>
                  </a:solidFill>
                </a:rPr>
                <a:t>NP</a:t>
              </a:r>
              <a:endParaRPr lang="en-US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флаг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067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Шаг четвёртый: вложить полученную структуру в комплемент вершины числа </a:t>
            </a:r>
            <a:r>
              <a:rPr lang="en-US" dirty="0" err="1" smtClean="0">
                <a:solidFill>
                  <a:srgbClr val="FF0000"/>
                </a:solidFill>
              </a:rPr>
              <a:t>Num</a:t>
            </a:r>
            <a:r>
              <a:rPr lang="ru-RU" dirty="0" smtClean="0">
                <a:solidFill>
                  <a:srgbClr val="FF0000"/>
                </a:solidFill>
              </a:rPr>
              <a:t> (нулевой или -ы):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Шаги деривации подлежащего в (1)</a:t>
            </a:r>
          </a:p>
        </p:txBody>
      </p:sp>
      <p:grpSp>
        <p:nvGrpSpPr>
          <p:cNvPr id="28" name="Группа 27"/>
          <p:cNvGrpSpPr/>
          <p:nvPr/>
        </p:nvGrpSpPr>
        <p:grpSpPr>
          <a:xfrm>
            <a:off x="1137882" y="1638845"/>
            <a:ext cx="7239851" cy="4992941"/>
            <a:chOff x="1137882" y="1638845"/>
            <a:chExt cx="7239851" cy="4992941"/>
          </a:xfrm>
        </p:grpSpPr>
        <p:sp>
          <p:nvSpPr>
            <p:cNvPr id="13" name="TextBox 12"/>
            <p:cNvSpPr txBox="1"/>
            <p:nvPr/>
          </p:nvSpPr>
          <p:spPr>
            <a:xfrm>
              <a:off x="5324874" y="378325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176" y="457069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42216" y="5800789"/>
              <a:ext cx="4680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dirty="0">
                  <a:solidFill>
                    <a:srgbClr val="FF0000"/>
                  </a:solidFill>
                </a:rPr>
                <a:t>и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99792" y="5142104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44208" y="5667747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белый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69922" y="2399047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err="1">
                  <a:solidFill>
                    <a:srgbClr val="FF0000"/>
                  </a:solidFill>
                </a:rPr>
                <a:t>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93994" y="4504810"/>
              <a:ext cx="8197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08004" y="3169334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29876" y="3680067"/>
              <a:ext cx="95771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NP</a:t>
              </a:r>
              <a:endParaRPr lang="fr-FR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флаг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grpSp>
          <p:nvGrpSpPr>
            <p:cNvPr id="27" name="Группа 26"/>
            <p:cNvGrpSpPr/>
            <p:nvPr/>
          </p:nvGrpSpPr>
          <p:grpSpPr>
            <a:xfrm>
              <a:off x="1619954" y="2060848"/>
              <a:ext cx="5537810" cy="3739941"/>
              <a:chOff x="1619954" y="2060848"/>
              <a:chExt cx="5537810" cy="3739941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2881232" y="2060848"/>
                <a:ext cx="4276532" cy="373994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3203848" y="3474023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5463784" y="5034905"/>
                <a:ext cx="868964" cy="76588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373778" y="2718910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4074064" y="4211244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V="1">
                <a:off x="1619954" y="2089820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663788" y="1638845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37882" y="3028137"/>
              <a:ext cx="964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70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Шаг пятый: произвести согласование между вершиной </a:t>
            </a:r>
            <a:r>
              <a:rPr lang="en-US" dirty="0" err="1" smtClean="0">
                <a:solidFill>
                  <a:srgbClr val="FF0000"/>
                </a:solidFill>
              </a:rPr>
              <a:t>Num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и группой «флаг», получая «флаги» (флаг+</a:t>
            </a:r>
            <a:r>
              <a:rPr lang="en-US" dirty="0" smtClean="0">
                <a:solidFill>
                  <a:srgbClr val="FF0000"/>
                </a:solidFill>
              </a:rPr>
              <a:t>PL)</a:t>
            </a:r>
            <a:r>
              <a:rPr lang="ru-RU" dirty="0" smtClean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Шаги деривации подлежащего в (1)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137882" y="1638845"/>
            <a:ext cx="7239851" cy="4992941"/>
            <a:chOff x="1137882" y="1638845"/>
            <a:chExt cx="7239851" cy="4992941"/>
          </a:xfrm>
        </p:grpSpPr>
        <p:sp>
          <p:nvSpPr>
            <p:cNvPr id="13" name="TextBox 12"/>
            <p:cNvSpPr txBox="1"/>
            <p:nvPr/>
          </p:nvSpPr>
          <p:spPr>
            <a:xfrm>
              <a:off x="5324874" y="378325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176" y="457069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42216" y="5800789"/>
              <a:ext cx="4680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dirty="0">
                  <a:solidFill>
                    <a:srgbClr val="FF0000"/>
                  </a:solidFill>
                </a:rPr>
                <a:t>и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99792" y="5142104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44208" y="5667747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белый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669922" y="2399047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err="1">
                  <a:solidFill>
                    <a:srgbClr val="FF0000"/>
                  </a:solidFill>
                </a:rPr>
                <a:t>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54356" y="4110221"/>
              <a:ext cx="8197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08004" y="3169334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42939" y="3680067"/>
              <a:ext cx="15121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NP</a:t>
              </a:r>
              <a:endParaRPr lang="fr-FR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/>
                <a:t>флаг+</a:t>
              </a:r>
              <a:r>
                <a:rPr lang="en-US" sz="2400" dirty="0" smtClean="0"/>
                <a:t>PL</a:t>
              </a:r>
              <a:endParaRPr lang="ru-RU" sz="2400" dirty="0" smtClean="0"/>
            </a:p>
            <a:p>
              <a:pPr algn="ctr"/>
              <a:r>
                <a:rPr lang="ru-RU" sz="2400" dirty="0" smtClean="0"/>
                <a:t>флаги</a:t>
              </a:r>
              <a:endParaRPr lang="ru-RU" sz="2400" dirty="0"/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1619954" y="2060848"/>
              <a:ext cx="5537810" cy="3739941"/>
              <a:chOff x="1619954" y="2060848"/>
              <a:chExt cx="5537810" cy="3739941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2881232" y="2060848"/>
                <a:ext cx="4276532" cy="373994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3669922" y="3474023"/>
                <a:ext cx="830070" cy="73722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5463784" y="5034905"/>
                <a:ext cx="868964" cy="76588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373778" y="2718910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4074064" y="4211244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V="1">
                <a:off x="1619954" y="2089820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663788" y="1638845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37882" y="3028137"/>
              <a:ext cx="964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669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Шаг шестой: произвести передвижение сочинённой группы в спецификатор </a:t>
            </a:r>
            <a:r>
              <a:rPr lang="en-US" dirty="0" err="1" smtClean="0">
                <a:solidFill>
                  <a:srgbClr val="FF0000"/>
                </a:solidFill>
              </a:rPr>
              <a:t>NumP</a:t>
            </a:r>
            <a:r>
              <a:rPr lang="ru-RU" dirty="0" smtClean="0">
                <a:solidFill>
                  <a:srgbClr val="FF0000"/>
                </a:solidFill>
              </a:rPr>
              <a:t> (что отличает русский от романских);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836712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Шаги деривации подлежащего в (1)</a:t>
            </a:r>
          </a:p>
        </p:txBody>
      </p:sp>
      <p:grpSp>
        <p:nvGrpSpPr>
          <p:cNvPr id="35" name="Группа 34"/>
          <p:cNvGrpSpPr/>
          <p:nvPr/>
        </p:nvGrpSpPr>
        <p:grpSpPr>
          <a:xfrm>
            <a:off x="251520" y="1748445"/>
            <a:ext cx="8192788" cy="4992941"/>
            <a:chOff x="184945" y="1638845"/>
            <a:chExt cx="8192788" cy="4992941"/>
          </a:xfrm>
        </p:grpSpPr>
        <p:sp>
          <p:nvSpPr>
            <p:cNvPr id="13" name="TextBox 12"/>
            <p:cNvSpPr txBox="1"/>
            <p:nvPr/>
          </p:nvSpPr>
          <p:spPr>
            <a:xfrm>
              <a:off x="5324874" y="3783251"/>
              <a:ext cx="9361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176" y="457069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&amp;D’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42216" y="5800789"/>
              <a:ext cx="4680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&amp;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r>
                <a:rPr lang="ru-RU" sz="2400" strike="sngStrike" dirty="0">
                  <a:solidFill>
                    <a:srgbClr val="FF0000"/>
                  </a:solidFill>
                </a:rPr>
                <a:t>и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10045" y="4882119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strike="sngStrike" dirty="0" smtClean="0">
                  <a:solidFill>
                    <a:srgbClr val="FF0000"/>
                  </a:solidFill>
                </a:rPr>
                <a:t>красный</a:t>
              </a:r>
              <a:r>
                <a:rPr lang="ru-RU" sz="2400" dirty="0" smtClean="0">
                  <a:solidFill>
                    <a:srgbClr val="FF0000"/>
                  </a:solidFill>
                </a:rPr>
                <a:t>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44208" y="5667747"/>
              <a:ext cx="1933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DP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strike="sngStrike" dirty="0" smtClean="0">
                  <a:solidFill>
                    <a:srgbClr val="FF0000"/>
                  </a:solidFill>
                </a:rPr>
                <a:t>белый</a:t>
              </a:r>
              <a:r>
                <a:rPr lang="ru-RU" sz="2400" dirty="0" smtClean="0">
                  <a:solidFill>
                    <a:srgbClr val="FF0000"/>
                  </a:solidFill>
                </a:rPr>
                <a:t> </a:t>
              </a:r>
              <a:r>
                <a:rPr lang="ru-RU" sz="2400" strike="sngStrike" dirty="0" smtClean="0">
                  <a:solidFill>
                    <a:srgbClr val="FF0000"/>
                  </a:solidFill>
                </a:rPr>
                <a:t>флаг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51033" y="2639132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err="1">
                  <a:solidFill>
                    <a:srgbClr val="FF0000"/>
                  </a:solidFill>
                </a:rPr>
                <a:t>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71199" y="4191795"/>
              <a:ext cx="8197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608004" y="3169334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Pred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619954" y="4091821"/>
              <a:ext cx="151216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NP</a:t>
              </a:r>
              <a:endParaRPr lang="fr-FR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флаг+</a:t>
              </a:r>
              <a:r>
                <a:rPr lang="en-US" sz="2400" dirty="0" smtClean="0">
                  <a:solidFill>
                    <a:srgbClr val="FF0000"/>
                  </a:solidFill>
                </a:rPr>
                <a:t>PL</a:t>
              </a:r>
              <a:endParaRPr lang="ru-RU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флаги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63788" y="1638845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NumP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19099" y="2979097"/>
              <a:ext cx="9641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639029" y="2089820"/>
              <a:ext cx="5518735" cy="3710969"/>
              <a:chOff x="1639029" y="2089820"/>
              <a:chExt cx="5518735" cy="3710969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2901170" y="2089820"/>
                <a:ext cx="4256594" cy="371096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 flipV="1">
                <a:off x="3777934" y="3562207"/>
                <a:ext cx="830070" cy="73722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flipV="1">
                <a:off x="5463784" y="5034905"/>
                <a:ext cx="868964" cy="76588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555776" y="2979097"/>
                <a:ext cx="1429537" cy="1212698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V="1">
                <a:off x="4858054" y="4365753"/>
                <a:ext cx="665264" cy="57541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flipV="1">
                <a:off x="1639029" y="2089820"/>
                <a:ext cx="1296144" cy="10801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V="1">
                <a:off x="3035542" y="2574416"/>
                <a:ext cx="437628" cy="4912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3386454" y="2168215"/>
              <a:ext cx="1188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Num</a:t>
              </a:r>
              <a:r>
                <a:rPr lang="en-US" sz="2400" dirty="0" smtClean="0">
                  <a:solidFill>
                    <a:srgbClr val="FF0000"/>
                  </a:solidFill>
                </a:rPr>
                <a:t>’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4945" y="3117976"/>
              <a:ext cx="28083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0000"/>
                  </a:solidFill>
                </a:rPr>
                <a:t>&amp;DP</a:t>
              </a:r>
            </a:p>
            <a:p>
              <a:pPr algn="ctr"/>
              <a:r>
                <a:rPr lang="ru-RU" sz="2400" dirty="0" smtClean="0">
                  <a:solidFill>
                    <a:srgbClr val="FF0000"/>
                  </a:solidFill>
                </a:rPr>
                <a:t>красный и белый</a:t>
              </a:r>
              <a:endParaRPr lang="ru-RU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04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</TotalTime>
  <Words>770</Words>
  <Application>Microsoft Office PowerPoint</Application>
  <PresentationFormat>Экран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Рассогласование по числу русских именных групп с сочинением и прилагательными единственного числа</vt:lpstr>
      <vt:lpstr>Общие положения</vt:lpstr>
      <vt:lpstr>Обсуждаемые примеры</vt:lpstr>
      <vt:lpstr>Шаги деривации подлежащего в (1)</vt:lpstr>
      <vt:lpstr>Шаги деривации подлежащего в (1)</vt:lpstr>
      <vt:lpstr>Шаги деривации подлежащего в (1)</vt:lpstr>
      <vt:lpstr>Шаги деривации подлежащего в (1)</vt:lpstr>
      <vt:lpstr>Шаги деривации подлежащего в (1)</vt:lpstr>
      <vt:lpstr>Шаги деривации подлежащего в (1)</vt:lpstr>
      <vt:lpstr>Шаги деривации подлежащего в (1)</vt:lpstr>
      <vt:lpstr>Библиография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Рассогласование по числу русских именных групп с сочинением</dc:title>
  <dc:creator>Dmitry Zelensky</dc:creator>
  <cp:lastModifiedBy>Dmitry Zelensky</cp:lastModifiedBy>
  <cp:revision>10</cp:revision>
  <dcterms:created xsi:type="dcterms:W3CDTF">2019-03-22T12:39:59Z</dcterms:created>
  <dcterms:modified xsi:type="dcterms:W3CDTF">2019-03-22T14:03:34Z</dcterms:modified>
</cp:coreProperties>
</file>