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6" r:id="rId4"/>
    <p:sldId id="276" r:id="rId5"/>
    <p:sldId id="278" r:id="rId6"/>
    <p:sldId id="281" r:id="rId7"/>
    <p:sldId id="282" r:id="rId8"/>
    <p:sldId id="279" r:id="rId9"/>
    <p:sldId id="274" r:id="rId10"/>
    <p:sldId id="287" r:id="rId11"/>
    <p:sldId id="273" r:id="rId12"/>
    <p:sldId id="283" r:id="rId13"/>
    <p:sldId id="285" r:id="rId14"/>
    <p:sldId id="288" r:id="rId15"/>
    <p:sldId id="289" r:id="rId16"/>
    <p:sldId id="290" r:id="rId17"/>
    <p:sldId id="272" r:id="rId18"/>
    <p:sldId id="29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360039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Томографические</a:t>
            </a:r>
            <a:r>
              <a:rPr lang="ru-RU" dirty="0"/>
              <a:t> просвечивания для контроля состояния грунтовых массивов при</a:t>
            </a:r>
            <a:br>
              <a:rPr lang="ru-RU" dirty="0"/>
            </a:br>
            <a:r>
              <a:rPr lang="ru-RU" dirty="0"/>
              <a:t>больших межскважинных расстояниях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941168"/>
            <a:ext cx="5832648" cy="1752600"/>
          </a:xfrm>
        </p:spPr>
        <p:txBody>
          <a:bodyPr>
            <a:normAutofit/>
          </a:bodyPr>
          <a:lstStyle/>
          <a:p>
            <a:r>
              <a:rPr lang="ru-RU" dirty="0"/>
              <a:t>М.Л. Владов, В.А. Стручков, </a:t>
            </a:r>
            <a:endParaRPr lang="ru-RU" dirty="0" smtClean="0"/>
          </a:p>
          <a:p>
            <a:r>
              <a:rPr lang="ru-RU" dirty="0" smtClean="0"/>
              <a:t>М.С</a:t>
            </a:r>
            <a:r>
              <a:rPr lang="ru-RU" dirty="0"/>
              <a:t>. Судакова, </a:t>
            </a:r>
            <a:r>
              <a:rPr lang="ru-RU" b="1" dirty="0"/>
              <a:t>Д.В. </a:t>
            </a:r>
            <a:r>
              <a:rPr lang="ru-RU" b="1" dirty="0" err="1" smtClean="0"/>
              <a:t>Шмурак</a:t>
            </a:r>
            <a:r>
              <a:rPr lang="ru-RU" b="1" dirty="0" smtClean="0"/>
              <a:t> </a:t>
            </a:r>
            <a:endParaRPr lang="en-US" b="1" dirty="0" smtClean="0"/>
          </a:p>
          <a:p>
            <a:r>
              <a:rPr lang="ru-RU" dirty="0" smtClean="0"/>
              <a:t>МГУ</a:t>
            </a:r>
            <a:r>
              <a:rPr lang="en-US" dirty="0" smtClean="0"/>
              <a:t> </a:t>
            </a:r>
            <a:r>
              <a:rPr lang="ru-RU" dirty="0" smtClean="0"/>
              <a:t>имени </a:t>
            </a:r>
            <a:r>
              <a:rPr lang="ru-RU" dirty="0"/>
              <a:t>М.В. </a:t>
            </a:r>
            <a:r>
              <a:rPr lang="ru-RU" dirty="0" smtClean="0"/>
              <a:t>Ломоносова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Предельные случаи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8" y="1634276"/>
            <a:ext cx="8789739" cy="127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05625" y="3140968"/>
            <a:ext cx="8496944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 На очень большом межскважинном расстоянии пропадает смысл делать такие наблюдения</a:t>
            </a:r>
            <a:r>
              <a:rPr lang="en-US" dirty="0" smtClean="0"/>
              <a:t>: </a:t>
            </a:r>
            <a:endParaRPr lang="ru-RU" dirty="0" smtClean="0"/>
          </a:p>
          <a:p>
            <a:r>
              <a:rPr lang="ru-RU" dirty="0" smtClean="0"/>
              <a:t>Энергетический фактор</a:t>
            </a:r>
          </a:p>
          <a:p>
            <a:r>
              <a:rPr lang="ru-RU" dirty="0" smtClean="0"/>
              <a:t>Геометрический фактор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2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Лучи в </a:t>
            </a:r>
            <a:r>
              <a:rPr lang="ru-RU" dirty="0" err="1" smtClean="0"/>
              <a:t>сейсмотомографии</a:t>
            </a:r>
            <a:r>
              <a:rPr lang="ru-RU" dirty="0" smtClean="0"/>
              <a:t> – это расширяющиеся конусы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3890"/>
            <a:ext cx="5703540" cy="519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95930"/>
            <a:ext cx="22669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1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Энергетический фактор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511304"/>
            <a:ext cx="4968552" cy="3870024"/>
          </a:xfrm>
        </p:spPr>
        <p:txBody>
          <a:bodyPr>
            <a:normAutofit/>
          </a:bodyPr>
          <a:lstStyle/>
          <a:p>
            <a:r>
              <a:rPr lang="ru-RU" dirty="0" smtClean="0"/>
              <a:t>Затраты </a:t>
            </a:r>
            <a:r>
              <a:rPr lang="ru-RU" dirty="0"/>
              <a:t>энергии растут </a:t>
            </a:r>
            <a:r>
              <a:rPr lang="ru-RU" dirty="0" smtClean="0"/>
              <a:t>очень быстро и </a:t>
            </a:r>
            <a:r>
              <a:rPr lang="ru-RU" dirty="0"/>
              <a:t>имеют </a:t>
            </a:r>
            <a:r>
              <a:rPr lang="ru-RU" dirty="0" smtClean="0"/>
              <a:t>предел</a:t>
            </a:r>
          </a:p>
          <a:p>
            <a:r>
              <a:rPr lang="ru-RU" dirty="0" smtClean="0"/>
              <a:t>При </a:t>
            </a:r>
            <a:r>
              <a:rPr lang="ru-RU" dirty="0"/>
              <a:t>этом с ростом энергии растёт и </a:t>
            </a:r>
            <a:r>
              <a:rPr lang="ru-RU" dirty="0" smtClean="0"/>
              <a:t>длин</a:t>
            </a:r>
            <a:r>
              <a:rPr lang="ru-RU" dirty="0"/>
              <a:t>а</a:t>
            </a:r>
            <a:r>
              <a:rPr lang="ru-RU" dirty="0" smtClean="0"/>
              <a:t> </a:t>
            </a:r>
            <a:r>
              <a:rPr lang="ru-RU" dirty="0"/>
              <a:t>волны </a:t>
            </a:r>
            <a:r>
              <a:rPr lang="ru-RU" dirty="0" smtClean="0"/>
              <a:t>λ, а </a:t>
            </a:r>
            <a:r>
              <a:rPr lang="ru-RU" dirty="0"/>
              <a:t>разрешение падает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07831"/>
            <a:ext cx="2016224" cy="113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:\PSS\SeisTech\max_energy_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98" y="4005064"/>
            <a:ext cx="3452013" cy="19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Shmurak_Denis\Desktop\output_Kr24OV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088" y="1700808"/>
            <a:ext cx="3454224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0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Начальные модели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6" y="1247775"/>
            <a:ext cx="87915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5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90563"/>
            <a:ext cx="85915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3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90563"/>
            <a:ext cx="85915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6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90563"/>
            <a:ext cx="85915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Ограничивающие факторы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ru-RU" dirty="0" smtClean="0"/>
              <a:t>Энергетические ограничения</a:t>
            </a:r>
          </a:p>
          <a:p>
            <a:r>
              <a:rPr lang="ru-RU" dirty="0" smtClean="0"/>
              <a:t>Разрешающая способность в </a:t>
            </a:r>
            <a:r>
              <a:rPr lang="ru-RU" dirty="0" err="1" smtClean="0"/>
              <a:t>сейсмотомографии</a:t>
            </a:r>
            <a:r>
              <a:rPr lang="ru-RU" dirty="0" smtClean="0"/>
              <a:t> – функция от длины волны λ и межскважинного расстояния </a:t>
            </a:r>
            <a:r>
              <a:rPr lang="en-US" dirty="0" smtClean="0"/>
              <a:t>h</a:t>
            </a:r>
            <a:endParaRPr lang="ru-RU" dirty="0" smtClean="0"/>
          </a:p>
          <a:p>
            <a:r>
              <a:rPr lang="ru-RU" dirty="0" smtClean="0"/>
              <a:t>Кривизна лучей возрастает при большей </a:t>
            </a:r>
            <a:r>
              <a:rPr lang="ru-RU" dirty="0" err="1" smtClean="0"/>
              <a:t>изменьчивости</a:t>
            </a:r>
            <a:r>
              <a:rPr lang="ru-RU" dirty="0" smtClean="0"/>
              <a:t> скоростей в разрезе</a:t>
            </a:r>
          </a:p>
          <a:p>
            <a:r>
              <a:rPr lang="ru-RU" dirty="0" smtClean="0"/>
              <a:t>Точность начальной модели по каротажам всё меньше с ростом межскважинного расстояния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9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60" y="1268760"/>
            <a:ext cx="507365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6237312"/>
            <a:ext cx="8229600" cy="460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Особую благодарность выражаю Михаилу Львовичу </a:t>
            </a:r>
            <a:r>
              <a:rPr lang="ru-RU" sz="2400" dirty="0" err="1" smtClean="0"/>
              <a:t>Владову</a:t>
            </a:r>
            <a:r>
              <a:rPr lang="ru-RU" sz="2400" dirty="0" smtClean="0"/>
              <a:t>!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685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томографии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8632" y="1600200"/>
            <a:ext cx="4647863" cy="4525963"/>
          </a:xfrm>
        </p:spPr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мея набор линейных интегралов</a:t>
            </a:r>
          </a:p>
          <a:p>
            <a:endParaRPr lang="ru-RU" dirty="0"/>
          </a:p>
          <a:p>
            <a:r>
              <a:rPr lang="ru-RU" dirty="0" smtClean="0"/>
              <a:t>Найти </a:t>
            </a:r>
            <a:r>
              <a:rPr lang="en-US" dirty="0"/>
              <a:t>f(</a:t>
            </a:r>
            <a:r>
              <a:rPr lang="en-US" dirty="0" err="1"/>
              <a:t>x,y</a:t>
            </a:r>
            <a:r>
              <a:rPr lang="en-US" dirty="0"/>
              <a:t>)</a:t>
            </a:r>
            <a:endParaRPr lang="ru-RU" dirty="0" smtClean="0"/>
          </a:p>
        </p:txBody>
      </p:sp>
      <p:pic>
        <p:nvPicPr>
          <p:cNvPr id="1026" name="Picture 2" descr="C:\Users\Shmurak Denis\Desktop\Screenshot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281129" cy="41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696" y="2142000"/>
            <a:ext cx="1761904" cy="8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9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ocuments.lucidchart.com/documents/3faecdd9-dd56-43d0-8d8c-fce1efe6e5e0/pages/m-5o7ONTd-nK?a=985&amp;x=344&amp;y=318&amp;w=720&amp;h=728&amp;store=1&amp;accept=image%2F*&amp;auth=LCA%20b37eb6480d8e0f2b440455a2d159470caa103dbc-ts%3D1574862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00" y="820281"/>
            <a:ext cx="5955120" cy="60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ru-RU" dirty="0" smtClean="0"/>
              <a:t>Схема расчёта томографии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0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ru-RU" dirty="0" smtClean="0"/>
              <a:t>Пример из медицины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384176"/>
            <a:ext cx="4750246" cy="535719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Малоконтрастная среда и небольшие длины пробега: прямые лучи</a:t>
            </a:r>
          </a:p>
          <a:p>
            <a:endParaRPr lang="ru-RU" dirty="0" smtClean="0"/>
          </a:p>
          <a:p>
            <a:r>
              <a:rPr lang="ru-RU" dirty="0" smtClean="0"/>
              <a:t>Начальная модель хорошо известна и слабо отличается от реальной</a:t>
            </a:r>
          </a:p>
          <a:p>
            <a:endParaRPr lang="ru-RU" dirty="0" smtClean="0"/>
          </a:p>
          <a:p>
            <a:r>
              <a:rPr lang="ru-RU" dirty="0" smtClean="0"/>
              <a:t>Источники и приёмники «вращаются» вокруг тела, создавая равномерное полное покрытие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Image result for medicine tomography 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" y="1379214"/>
            <a:ext cx="42862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ts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33056"/>
            <a:ext cx="4267200" cy="26304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07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Сейсмическая томография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600200"/>
            <a:ext cx="4464496" cy="4525963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en-US" dirty="0" smtClean="0"/>
              <a:t>f(</a:t>
            </a:r>
            <a:r>
              <a:rPr lang="en-US" dirty="0" err="1" smtClean="0"/>
              <a:t>x,y</a:t>
            </a:r>
            <a:r>
              <a:rPr lang="en-US" dirty="0" smtClean="0"/>
              <a:t>) –</a:t>
            </a:r>
            <a:r>
              <a:rPr lang="en-US" dirty="0"/>
              <a:t>&gt;</a:t>
            </a:r>
            <a:r>
              <a:rPr lang="en-US" dirty="0" smtClean="0"/>
              <a:t> </a:t>
            </a:r>
            <a:r>
              <a:rPr lang="en-US" dirty="0" err="1"/>
              <a:t>V</a:t>
            </a:r>
            <a:r>
              <a:rPr lang="en-US" i="1" dirty="0" err="1"/>
              <a:t>p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 smtClean="0"/>
              <a:t>) </a:t>
            </a:r>
            <a:r>
              <a:rPr lang="ru-RU" dirty="0" smtClean="0"/>
              <a:t>распределение скоростей в разрезе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276396"/>
            <a:ext cx="4176464" cy="55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1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Сейсмическая томография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266626"/>
            <a:ext cx="4464496" cy="485740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Электроискровой источник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Приемная коса с гидрофонами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" y="1155128"/>
            <a:ext cx="4135105" cy="561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:\Works\2010\Новороссийск\Graphics\2010-10-01\_MG_48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04864"/>
            <a:ext cx="2952328" cy="160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Works\2010\Новороссийск\Graphics\2010-10-01\_MG_48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684296"/>
            <a:ext cx="2952328" cy="182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внобедренный треугольник 3"/>
          <p:cNvSpPr/>
          <p:nvPr/>
        </p:nvSpPr>
        <p:spPr>
          <a:xfrm rot="10800000">
            <a:off x="467544" y="3501008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122617" y="3987904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122613" y="419849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109554" y="439281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3109554" y="458713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122617" y="478145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3122617" y="497577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3122616" y="517009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3122615" y="5368054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3122614" y="5562374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Сейсмическая томография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34560"/>
            <a:ext cx="4221826" cy="564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Равнобедренный треугольник 6"/>
          <p:cNvSpPr/>
          <p:nvPr/>
        </p:nvSpPr>
        <p:spPr>
          <a:xfrm rot="10800000">
            <a:off x="467544" y="3501008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3194625" y="3987904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3194621" y="419849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181562" y="439281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181562" y="458713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194625" y="478145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194625" y="497577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3194624" y="5170096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194623" y="5368054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3194622" y="5562374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3194625" y="3812529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3194625" y="3618209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3194625" y="3425052"/>
            <a:ext cx="188945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10800000">
            <a:off x="467544" y="3695328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0800000">
            <a:off x="495305" y="3890744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0800000">
            <a:off x="501837" y="4088959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10800000">
            <a:off x="495305" y="4296247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10800000">
            <a:off x="511932" y="4490567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10800000">
            <a:off x="511931" y="4684296"/>
            <a:ext cx="216024" cy="194320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0800000">
            <a:off x="511334" y="4878616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 rot="10800000">
            <a:off x="495304" y="5201878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rot="10800000">
            <a:off x="511333" y="5396198"/>
            <a:ext cx="216024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19820"/>
            <a:ext cx="5497477" cy="474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Объект 2"/>
          <p:cNvSpPr>
            <a:spLocks noGrp="1"/>
          </p:cNvSpPr>
          <p:nvPr>
            <p:ph idx="1"/>
          </p:nvPr>
        </p:nvSpPr>
        <p:spPr>
          <a:xfrm>
            <a:off x="7626031" y="1149447"/>
            <a:ext cx="1537037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Время, </a:t>
            </a:r>
            <a:r>
              <a:rPr lang="ru-RU" sz="2400" dirty="0" err="1" smtClean="0"/>
              <a:t>мс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62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Существенная разница между подходами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297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отличие от медицинской томографии, в сейсмической томографии сами </a:t>
            </a:r>
            <a:r>
              <a:rPr lang="ru-RU" dirty="0" smtClean="0">
                <a:solidFill>
                  <a:srgbClr val="FF0000"/>
                </a:solidFill>
              </a:rPr>
              <a:t>траектории лучей </a:t>
            </a:r>
            <a:r>
              <a:rPr lang="ru-RU" dirty="0" smtClean="0"/>
              <a:t>также</a:t>
            </a:r>
            <a:r>
              <a:rPr lang="ru-RU" dirty="0" smtClean="0">
                <a:solidFill>
                  <a:srgbClr val="FF0000"/>
                </a:solidFill>
              </a:rPr>
              <a:t> зависят от распределения скоростей</a:t>
            </a:r>
            <a:r>
              <a:rPr lang="ru-RU" dirty="0" smtClean="0"/>
              <a:t>!</a:t>
            </a:r>
          </a:p>
          <a:p>
            <a:r>
              <a:rPr lang="ru-RU" dirty="0" smtClean="0"/>
              <a:t>Методическое ограничение: </a:t>
            </a:r>
            <a:r>
              <a:rPr lang="ru-RU" dirty="0" smtClean="0">
                <a:solidFill>
                  <a:srgbClr val="FF0000"/>
                </a:solidFill>
              </a:rPr>
              <a:t>покрытие - не полное</a:t>
            </a:r>
            <a:r>
              <a:rPr lang="ru-RU" dirty="0" smtClean="0"/>
              <a:t>! Осветить объект </a:t>
            </a:r>
            <a:r>
              <a:rPr lang="ru-RU" dirty="0" smtClean="0"/>
              <a:t>со всех сторон </a:t>
            </a:r>
            <a:r>
              <a:rPr lang="ru-RU" dirty="0" smtClean="0"/>
              <a:t>принципиально не представляется возможным.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2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Предельные случаи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11874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067944" y="1484784"/>
            <a:ext cx="4752528" cy="4525963"/>
          </a:xfrm>
        </p:spPr>
        <p:txBody>
          <a:bodyPr/>
          <a:lstStyle/>
          <a:p>
            <a:r>
              <a:rPr lang="ru-RU" dirty="0" smtClean="0"/>
              <a:t> На очень маленьких межскважинном расстоянии система наблюдений - избыточна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2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</TotalTime>
  <Words>252</Words>
  <Application>Microsoft Office PowerPoint</Application>
  <PresentationFormat>Экран (4:3)</PresentationFormat>
  <Paragraphs>47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Томографические просвечивания для контроля состояния грунтовых массивов при больших межскважинных расстояниях</vt:lpstr>
      <vt:lpstr>Задача томографии</vt:lpstr>
      <vt:lpstr>Схема расчёта томографии</vt:lpstr>
      <vt:lpstr>Пример из медицины</vt:lpstr>
      <vt:lpstr>Сейсмическая томография</vt:lpstr>
      <vt:lpstr>Сейсмическая томография</vt:lpstr>
      <vt:lpstr>Сейсмическая томография</vt:lpstr>
      <vt:lpstr>Существенная разница между подходами</vt:lpstr>
      <vt:lpstr>Предельные случаи</vt:lpstr>
      <vt:lpstr>Предельные случаи</vt:lpstr>
      <vt:lpstr>Лучи в сейсмотомографии – это расширяющиеся конусы</vt:lpstr>
      <vt:lpstr>Энергетический фактор</vt:lpstr>
      <vt:lpstr>Начальные модели</vt:lpstr>
      <vt:lpstr>Презентация PowerPoint</vt:lpstr>
      <vt:lpstr>Презентация PowerPoint</vt:lpstr>
      <vt:lpstr>Презентация PowerPoint</vt:lpstr>
      <vt:lpstr>Ограничивающие факторы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доклада (взять из почты)</dc:title>
  <dc:creator>Shmurak Denis</dc:creator>
  <cp:lastModifiedBy>Denis</cp:lastModifiedBy>
  <cp:revision>46</cp:revision>
  <dcterms:created xsi:type="dcterms:W3CDTF">2019-11-22T11:36:19Z</dcterms:created>
  <dcterms:modified xsi:type="dcterms:W3CDTF">2019-11-28T08:58:09Z</dcterms:modified>
</cp:coreProperties>
</file>