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82;&#1086;&#1088;&#1086;&#1089;&#1090;&#1100;%20&#1087;&#1086;&#1087;&#1077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4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Лист1!$B$7:$B$27</c:f>
              <c:numCache>
                <c:formatCode>General</c:formatCode>
                <c:ptCount val="2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</c:numCache>
            </c:numRef>
          </c:cat>
          <c:val>
            <c:numRef>
              <c:f>Лист1!$I$7:$I$24</c:f>
              <c:numCache>
                <c:formatCode>General</c:formatCode>
                <c:ptCount val="18"/>
                <c:pt idx="0">
                  <c:v>65.616084256258148</c:v>
                </c:pt>
                <c:pt idx="1">
                  <c:v>90.192325430575238</c:v>
                </c:pt>
                <c:pt idx="2">
                  <c:v>119.40650517581392</c:v>
                </c:pt>
                <c:pt idx="3">
                  <c:v>153.64115826510053</c:v>
                </c:pt>
                <c:pt idx="4">
                  <c:v>193.32583820868334</c:v>
                </c:pt>
                <c:pt idx="5">
                  <c:v>238.94125486416453</c:v>
                </c:pt>
                <c:pt idx="6">
                  <c:v>291.02451397198263</c:v>
                </c:pt>
                <c:pt idx="7">
                  <c:v>350.17545095756896</c:v>
                </c:pt>
                <c:pt idx="8">
                  <c:v>417.06413064591806</c:v>
                </c:pt>
                <c:pt idx="9">
                  <c:v>492.4396427752759</c:v>
                </c:pt>
                <c:pt idx="10">
                  <c:v>577.14037467469529</c:v>
                </c:pt>
                <c:pt idx="11">
                  <c:v>672.10599478968629</c:v>
                </c:pt>
                <c:pt idx="12">
                  <c:v>778.39143885569479</c:v>
                </c:pt>
                <c:pt idx="13">
                  <c:v>897.18325848469613</c:v>
                </c:pt>
                <c:pt idx="14">
                  <c:v>1029.8187737854621</c:v>
                </c:pt>
                <c:pt idx="15">
                  <c:v>1177.8085719697535</c:v>
                </c:pt>
                <c:pt idx="16">
                  <c:v>1342.8630183068396</c:v>
                </c:pt>
                <c:pt idx="17">
                  <c:v>1526.9236013875668</c:v>
                </c:pt>
              </c:numCache>
            </c:numRef>
          </c:val>
        </c:ser>
        <c:dropLines/>
        <c:marker val="1"/>
        <c:axId val="48268800"/>
        <c:axId val="48270720"/>
      </c:lineChart>
      <c:catAx>
        <c:axId val="4826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частота, Гц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8270720"/>
        <c:crosses val="autoZero"/>
        <c:auto val="1"/>
        <c:lblAlgn val="ctr"/>
        <c:lblOffset val="100"/>
      </c:catAx>
      <c:valAx>
        <c:axId val="48270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Vs,</a:t>
                </a:r>
                <a:r>
                  <a:rPr lang="ru-RU"/>
                  <a:t>м\сек</a:t>
                </a:r>
              </a:p>
            </c:rich>
          </c:tx>
          <c:layout/>
        </c:title>
        <c:numFmt formatCode="General" sourceLinked="1"/>
        <c:tickLblPos val="nextTo"/>
        <c:crossAx val="4826880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DFDAAF-3C13-4618-BD3F-0CD522142FF1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C1E5B3-A155-443D-8702-73877EC1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u="sng" dirty="0"/>
              <a:t>Капустин В.В.</a:t>
            </a:r>
            <a:r>
              <a:rPr lang="ru-RU" sz="2400" dirty="0"/>
              <a:t> (2), Волков В.А.(1), Владов М.Л.(2), , Калинина А.В.(1), </a:t>
            </a:r>
            <a:r>
              <a:rPr lang="ru-RU" sz="2400" dirty="0" err="1" smtClean="0"/>
              <a:t>Аммосов</a:t>
            </a:r>
            <a:r>
              <a:rPr lang="ru-RU" sz="2400" dirty="0" smtClean="0"/>
              <a:t> </a:t>
            </a:r>
            <a:r>
              <a:rPr lang="ru-RU" sz="2400" dirty="0"/>
              <a:t>С.М.(1)</a:t>
            </a:r>
            <a:br>
              <a:rPr lang="ru-RU" sz="2400" dirty="0"/>
            </a:br>
            <a:r>
              <a:rPr lang="ru-RU" sz="1800" i="1" dirty="0"/>
              <a:t>1- Институт физики Земли им. О,Ю. Шмидта РАН.</a:t>
            </a:r>
            <a:br>
              <a:rPr lang="ru-RU" sz="1800" i="1" dirty="0"/>
            </a:br>
            <a:r>
              <a:rPr lang="ru-RU" sz="1800" i="1" dirty="0"/>
              <a:t>2- Московский государственный университет имени М.В. Ломоносова</a:t>
            </a:r>
            <a:r>
              <a:rPr lang="ru-RU" sz="24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1584176"/>
          </a:xfrm>
        </p:spPr>
        <p:txBody>
          <a:bodyPr>
            <a:normAutofit/>
          </a:bodyPr>
          <a:lstStyle/>
          <a:p>
            <a:r>
              <a:rPr lang="ru-RU" sz="2800" dirty="0" err="1"/>
              <a:t>Виброметрия</a:t>
            </a:r>
            <a:r>
              <a:rPr lang="ru-RU" sz="2800" dirty="0"/>
              <a:t> в составе инженерно-геологических изысканий и </a:t>
            </a:r>
            <a:r>
              <a:rPr lang="ru-RU" sz="2800" dirty="0" err="1" smtClean="0"/>
              <a:t>вибромониторинг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К понятию эффективной амплитуды сигнала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6083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3" y="5157192"/>
            <a:ext cx="2409519" cy="720080"/>
          </a:xfrm>
          <a:prstGeom prst="rect">
            <a:avLst/>
          </a:prstGeom>
          <a:noFill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4988" y="5949280"/>
            <a:ext cx="2292500" cy="576064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148064" y="5373216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Откуда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-180975" y="196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>
          <a:xfrm>
            <a:off x="899593" y="404664"/>
            <a:ext cx="7344816" cy="5760640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7146677" cy="523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Граф обработки вибраций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Визуализация измеренных данных, определение амплитудных и временных параметров записи;</a:t>
            </a:r>
          </a:p>
          <a:p>
            <a:pPr lvl="0"/>
            <a:r>
              <a:rPr lang="ru-RU" dirty="0" smtClean="0"/>
              <a:t>Оценка спектральной плотности сигнала с помощью преобразования Фурье;</a:t>
            </a:r>
          </a:p>
          <a:p>
            <a:pPr lvl="0"/>
            <a:r>
              <a:rPr lang="ru-RU" dirty="0" smtClean="0"/>
              <a:t>Оценка плотности спектральной мощности методом Уэлча (для случайных сигналов);</a:t>
            </a:r>
          </a:p>
          <a:p>
            <a:pPr lvl="0"/>
            <a:r>
              <a:rPr lang="ru-RU" dirty="0" smtClean="0"/>
              <a:t>Расчет действующего, среднего и максимального  значений амплитуды сигнала, преобладающей частоты, коэффициента пространственного затухания и нормированной площади спектра.</a:t>
            </a:r>
          </a:p>
          <a:p>
            <a:pPr lvl="0"/>
            <a:r>
              <a:rPr lang="ru-RU" dirty="0" smtClean="0"/>
              <a:t>Частотная фильтрация и удаление постоянной составляющей;</a:t>
            </a:r>
          </a:p>
          <a:p>
            <a:pPr lvl="0"/>
            <a:r>
              <a:rPr lang="ru-RU" dirty="0" smtClean="0"/>
              <a:t>Построение спектрограмм для спектров Фурье и Уэлча.</a:t>
            </a:r>
          </a:p>
          <a:p>
            <a:pPr lvl="0"/>
            <a:r>
              <a:rPr lang="ru-RU" dirty="0" smtClean="0"/>
              <a:t>Построение пространственных годографов для полного вектора вибрации.</a:t>
            </a:r>
          </a:p>
          <a:p>
            <a:pPr lvl="0"/>
            <a:r>
              <a:rPr lang="ru-RU" dirty="0" smtClean="0"/>
              <a:t>Расчет функции взаимной корреляции и автокорреляции;</a:t>
            </a:r>
          </a:p>
          <a:p>
            <a:pPr lvl="0"/>
            <a:r>
              <a:rPr lang="ru-RU" dirty="0" smtClean="0"/>
              <a:t>Расчет отношений спектральных компонент и построение фазовых портретов. Расчет спектра </a:t>
            </a:r>
            <a:r>
              <a:rPr lang="ru-RU" dirty="0" err="1" smtClean="0"/>
              <a:t>Накамуры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Определение добротности колебаний.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Требования к будущему СП по </a:t>
            </a:r>
            <a:r>
              <a:rPr lang="ru-RU" b="1" dirty="0" err="1" smtClean="0"/>
              <a:t>виброметрии</a:t>
            </a:r>
            <a:r>
              <a:rPr lang="ru-RU" b="1" dirty="0" smtClean="0"/>
              <a:t>.</a:t>
            </a:r>
            <a:endParaRPr lang="ru-RU" dirty="0" smtClean="0"/>
          </a:p>
          <a:p>
            <a:pPr lvl="0"/>
            <a:r>
              <a:rPr lang="ru-RU" dirty="0" smtClean="0"/>
              <a:t>Требования к аппаратуре и методики измерений.</a:t>
            </a:r>
          </a:p>
          <a:p>
            <a:pPr lvl="0"/>
            <a:r>
              <a:rPr lang="ru-RU" dirty="0" smtClean="0"/>
              <a:t>Методика измерений на грунтах и сооружениях.</a:t>
            </a:r>
          </a:p>
          <a:p>
            <a:pPr lvl="0"/>
            <a:r>
              <a:rPr lang="ru-RU" dirty="0" smtClean="0"/>
              <a:t>Критерии и методика районирования (микрорайонирование)  урбанизированных территорий по степени динамической устойчивости.</a:t>
            </a:r>
          </a:p>
          <a:p>
            <a:pPr lvl="0"/>
            <a:r>
              <a:rPr lang="ru-RU" dirty="0" smtClean="0"/>
              <a:t>Частотный диапазон измерения.</a:t>
            </a:r>
          </a:p>
          <a:p>
            <a:pPr lvl="0"/>
            <a:r>
              <a:rPr lang="ru-RU" dirty="0" smtClean="0"/>
              <a:t>Мощность и частотная характеристика «активной» грунтовой толщи.</a:t>
            </a:r>
          </a:p>
          <a:p>
            <a:pPr lvl="0"/>
            <a:r>
              <a:rPr lang="ru-RU" dirty="0" smtClean="0"/>
              <a:t>Критерии динамической неустойчивости грунтов и конструкций.</a:t>
            </a:r>
          </a:p>
          <a:p>
            <a:pPr lvl="0"/>
            <a:r>
              <a:rPr lang="ru-RU" dirty="0" smtClean="0"/>
              <a:t>Расчетные методы для прогноза влияния вибраций при проведении строительных работ и эксплуатации сооружения.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dirty="0" smtClean="0"/>
              <a:t>Районирование территории по уровню устойчивости к динамическим воздействиям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2944" t="10742" r="29723" b="10156"/>
          <a:stretch>
            <a:fillRect/>
          </a:stretch>
        </p:blipFill>
        <p:spPr bwMode="auto">
          <a:xfrm>
            <a:off x="2699792" y="1052736"/>
            <a:ext cx="4203916" cy="459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5789875"/>
            <a:ext cx="4932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1-устойчивая, 2-относительно устойчивая, 3-неустойчивая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построения карты </a:t>
            </a:r>
            <a:r>
              <a:rPr lang="ru-RU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балльности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полосе влияния железной дороги по системе створов — профилей вибрационных измерений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/>
              <a:t>ж\д</a:t>
            </a:r>
            <a:r>
              <a:rPr lang="ru-RU" sz="2000" dirty="0" smtClean="0"/>
              <a:t> магистраль«Москва-Казань-Екатеринбург» от -4 км до 33 км)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9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728192"/>
                <a:gridCol w="1440160"/>
                <a:gridCol w="1594520"/>
              </a:tblGrid>
              <a:tr h="15290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метод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Частотный диапазон, Гц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Колебательная скорость, </a:t>
                      </a:r>
                      <a:r>
                        <a:rPr lang="ru-RU" sz="1200" dirty="0" err="1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мм\сек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сигнала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 деформаций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681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Инженерная сейсмология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0-20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10-500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случайный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нелинейный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4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Виброметрия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0-100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10-50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случайный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Линейный-нелинейный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681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Сейсморазведка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10-1000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0.1-1,0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стационарный</a:t>
                      </a:r>
                      <a:endParaRPr lang="ru-RU"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линейный</a:t>
                      </a:r>
                      <a:endParaRPr lang="ru-RU" sz="12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Сигнала, регистрируемые в инженерной сейсмологии,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виброметрии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инженерной сейсморазведке имеют значительные амплитудные, частотные и временные различия.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вибраций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980728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Вибрации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276872"/>
            <a:ext cx="2664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Долговременные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276872"/>
            <a:ext cx="25922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Кратковременные</a:t>
            </a:r>
          </a:p>
          <a:p>
            <a:pPr algn="ctr"/>
            <a:r>
              <a:rPr lang="ru-RU" dirty="0" smtClean="0"/>
              <a:t>(импульсные)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645024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сильные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71703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слабые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515719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нелинейная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15719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линейная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419872" y="1772816"/>
            <a:ext cx="2520280" cy="360040"/>
          </a:xfrm>
          <a:prstGeom prst="wedgeRectCallout">
            <a:avLst>
              <a:gd name="adj1" fmla="val -16608"/>
              <a:gd name="adj2" fmla="val 99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времени</a:t>
            </a:r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563888" y="3212976"/>
            <a:ext cx="2520280" cy="360040"/>
          </a:xfrm>
          <a:prstGeom prst="wedgeRectCallout">
            <a:avLst>
              <a:gd name="adj1" fmla="val -16608"/>
              <a:gd name="adj2" fmla="val 99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интенсивности</a:t>
            </a:r>
            <a:endParaRPr lang="ru-RU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635896" y="4653136"/>
            <a:ext cx="2520280" cy="360040"/>
          </a:xfrm>
          <a:prstGeom prst="wedgeRectCallout">
            <a:avLst>
              <a:gd name="adj1" fmla="val -16608"/>
              <a:gd name="adj2" fmla="val 99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реакции среды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2420888"/>
            <a:ext cx="5698976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Оценка скорости поперечных волн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91880" y="3284984"/>
          <a:ext cx="5482952" cy="337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51720" y="25649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01008"/>
            <a:ext cx="2390666" cy="43204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915816" y="2780928"/>
            <a:ext cx="6228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1520" y="4005064"/>
            <a:ext cx="2843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a=0.016, b=1.447,c=1.245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692696"/>
            <a:ext cx="180975" cy="238125"/>
          </a:xfrm>
          <a:prstGeom prst="rect">
            <a:avLst/>
          </a:prstGeom>
          <a:noFill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980728"/>
            <a:ext cx="190500" cy="238125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268760"/>
            <a:ext cx="504825" cy="409575"/>
          </a:xfrm>
          <a:prstGeom prst="rect">
            <a:avLst/>
          </a:prstGeom>
          <a:noFill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700808"/>
            <a:ext cx="114300" cy="381000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75656" y="188640"/>
            <a:ext cx="43559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Измеряемые и определяемые параметры: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Амплитуда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виброскорости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виброускорения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нормированного спектра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475656" y="980728"/>
            <a:ext cx="2339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Средневзвешенная частота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547664" y="1340768"/>
            <a:ext cx="1187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475656" y="1700808"/>
            <a:ext cx="5868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спектров суммы горизонтальных компонент к вертикальной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Пример свойства стационарности сигнала (независимости от временного интервала)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01" t="43038" r="23152" b="18778"/>
          <a:stretch>
            <a:fillRect/>
          </a:stretch>
        </p:blipFill>
        <p:spPr bwMode="auto">
          <a:xfrm>
            <a:off x="899592" y="1916832"/>
            <a:ext cx="70207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1071" t="41978" r="8231" b="4546"/>
          <a:stretch>
            <a:fillRect/>
          </a:stretch>
        </p:blipFill>
        <p:spPr bwMode="auto">
          <a:xfrm>
            <a:off x="827583" y="764704"/>
            <a:ext cx="3761359" cy="2376264"/>
          </a:xfrm>
          <a:prstGeom prst="rect">
            <a:avLst/>
          </a:prstGeom>
          <a:noFill/>
        </p:spPr>
      </p:pic>
      <p:pic>
        <p:nvPicPr>
          <p:cNvPr id="1025" name="Рисунок 7"/>
          <p:cNvPicPr>
            <a:picLocks noChangeAspect="1" noChangeArrowheads="1"/>
          </p:cNvPicPr>
          <p:nvPr/>
        </p:nvPicPr>
        <p:blipFill>
          <a:blip r:embed="rId3" cstate="print"/>
          <a:srcRect l="41208" t="40985" r="8170" b="4279"/>
          <a:stretch>
            <a:fillRect/>
          </a:stretch>
        </p:blipFill>
        <p:spPr bwMode="auto">
          <a:xfrm>
            <a:off x="4660430" y="764704"/>
            <a:ext cx="3672408" cy="237626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Рисунок 4"/>
          <p:cNvPicPr>
            <a:picLocks noChangeAspect="1" noChangeArrowheads="1"/>
          </p:cNvPicPr>
          <p:nvPr/>
        </p:nvPicPr>
        <p:blipFill>
          <a:blip r:embed="rId4" cstate="print"/>
          <a:srcRect l="24866" t="47594" r="29219" b="7419"/>
          <a:stretch>
            <a:fillRect/>
          </a:stretch>
        </p:blipFill>
        <p:spPr bwMode="auto">
          <a:xfrm>
            <a:off x="899592" y="3861048"/>
            <a:ext cx="3672408" cy="2160240"/>
          </a:xfrm>
          <a:prstGeom prst="rect">
            <a:avLst/>
          </a:prstGeom>
          <a:noFill/>
        </p:spPr>
      </p:pic>
      <p:pic>
        <p:nvPicPr>
          <p:cNvPr id="1028" name="Рисунок 10"/>
          <p:cNvPicPr>
            <a:picLocks noChangeAspect="1" noChangeArrowheads="1"/>
          </p:cNvPicPr>
          <p:nvPr/>
        </p:nvPicPr>
        <p:blipFill>
          <a:blip r:embed="rId5" cstate="print"/>
          <a:srcRect l="24690" t="48468" r="29109" b="7910"/>
          <a:stretch>
            <a:fillRect/>
          </a:stretch>
        </p:blipFill>
        <p:spPr bwMode="auto">
          <a:xfrm>
            <a:off x="4644008" y="3851318"/>
            <a:ext cx="3744416" cy="212351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331640" y="260648"/>
            <a:ext cx="629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Сравнение способов спектрального оценивания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284984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Способ Уэлча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328498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Способ Фурье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Пример изменения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виброскорости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 неравномерном -1 и равномерном -2 воздействии источников вибрации (Виброграмма и ее спектр).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29" t="27128" r="32101" b="36279"/>
          <a:stretch>
            <a:fillRect/>
          </a:stretch>
        </p:blipFill>
        <p:spPr bwMode="auto">
          <a:xfrm>
            <a:off x="1547664" y="1941420"/>
            <a:ext cx="6630998" cy="37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289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Капустин В.В. (2), Волков В.А.(1), Владов М.Л.(2), , Калинина А.В.(1), Аммосов С.М.(1) 1- Институт физики Земли им. О,Ю. Шмидта РАН. 2- Московский государственный университет имени М.В. Ломоносова.</vt:lpstr>
      <vt:lpstr>Районирование территории по уровню устойчивости к динамическим воздействиям </vt:lpstr>
      <vt:lpstr>Пример построения карты балльности в полосе влияния железной дороги по системе створов — профилей вибрационных измерений (ж\д магистраль«Москва-Казань-Екатеринбург» от -4 км до 33 км) </vt:lpstr>
      <vt:lpstr>Сигнала, регистрируемые в инженерной сейсмологии, виброметрии и инженерной сейсморазведке имеют значительные амплитудные, частотные и временные различия. </vt:lpstr>
      <vt:lpstr>Слайд 5</vt:lpstr>
      <vt:lpstr>Оценка скорости поперечных волн</vt:lpstr>
      <vt:lpstr>Пример свойства стационарности сигнала (независимости от временного интервала)</vt:lpstr>
      <vt:lpstr>Слайд 8</vt:lpstr>
      <vt:lpstr>Пример изменения виброскорости при неравномерном -1 и равномерном -2 воздействии источников вибрации (Виброграмма и ее спектр).</vt:lpstr>
      <vt:lpstr>К понятию эффективной амплитуды сигнала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Капустин В.В. (2), Волков В.А.(1), Владов М.Л.(2), , Калинина А.В.(1), Аммосов С.М.(1) 1- Институт физики Земли им. О,Ю. Шмидта РАН. 2- Московский государственный университет имени М.В. Ломоносова.</dc:title>
  <dc:creator>admin</dc:creator>
  <cp:lastModifiedBy>admin</cp:lastModifiedBy>
  <cp:revision>23</cp:revision>
  <dcterms:created xsi:type="dcterms:W3CDTF">2019-11-19T20:39:38Z</dcterms:created>
  <dcterms:modified xsi:type="dcterms:W3CDTF">2019-11-26T17:22:38Z</dcterms:modified>
</cp:coreProperties>
</file>