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5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2B42EF-D30A-4411-B02B-AD64201F0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103340-AF32-40B3-BBA1-339DC7C10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1C17FF-760B-4053-BBBB-B205E9C67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349-D54A-452D-9972-F8B3A373C79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BA7CAA-55AB-4260-A915-6687ACF63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F18FA8-0A3C-45A2-A18F-CEF2015F3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7A2-3A38-4599-88F6-7C945F9A9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767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53DAD9-F59D-4145-B996-A031B0ABF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BB8727-4DCB-4ADE-A689-4387BA090E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56878A-C34C-4C92-8CAB-D159526D3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349-D54A-452D-9972-F8B3A373C79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BC44D4-D6F8-4C37-8481-BB7BEA310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0E1598-B24D-46AE-B50A-514A48027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7A2-3A38-4599-88F6-7C945F9A9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680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56D997-C0F9-4900-8686-BF3D754B02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3715D90-BBB6-46A1-AA6A-1AA71E360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EEA1D3-2782-4A41-8DBD-82AA194BF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349-D54A-452D-9972-F8B3A373C79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F9A839-531C-48B9-BBC6-C5E2486BC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5B515-FC7A-471E-BC43-E2F4CFA2D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7A2-3A38-4599-88F6-7C945F9A9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37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B4B496-F247-4B33-A0FE-A72AE78F1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DEE55B-DC5E-4680-8B41-35686B0EA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4359C3-F7E4-4BAF-B4E9-D70AB965B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349-D54A-452D-9972-F8B3A373C79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0DAE5-B86E-4BF0-85FE-417D1EDE6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2F2BBB-8FFE-4A84-AC80-A50813C9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7A2-3A38-4599-88F6-7C945F9A9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388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15E24-F6B7-4A68-8C28-0FA6E2888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A555CA-CCEB-4225-9C5E-67214EF6E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4271C-1F6C-40E9-8D77-6DB534D1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349-D54A-452D-9972-F8B3A373C79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E174EB-8F47-48F5-9607-067B8CEA9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56AF0F-7E7B-407B-9223-4B3AA93D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7A2-3A38-4599-88F6-7C945F9A9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189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6B888-3056-4026-8B78-EE13AB19F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06B6C7-D00E-44D0-87EF-F385F7125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B724C4-7DE0-4EE0-AE2A-0A1B7FBDD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B3E050-59A6-4801-974F-307350476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349-D54A-452D-9972-F8B3A373C79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5392F2-90B4-4AA1-ABC2-447542B4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D8B76B-B2FB-486B-9F1A-FCF5A8119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7A2-3A38-4599-88F6-7C945F9A9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354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A2F2B-C1E4-476E-8A2D-7522FDC1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F03B08-1F44-436B-B49F-F8EA0D154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FE719D-C6DF-4A65-B349-A58BCDB7C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9B281C-46D9-4BCF-841B-F16785F6C5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584ABE-2DFB-46DF-884B-F1707417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B3FEA4-156E-437D-BB13-55EB019CC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349-D54A-452D-9972-F8B3A373C79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E4C5997-73DD-47A2-80C9-EB940DF74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6E56A-8706-436D-8534-8F7504E1A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7A2-3A38-4599-88F6-7C945F9A9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181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4A89A-F54C-40F0-AB18-D29794EDA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4FCE145-71C6-4841-A759-6C1698E4B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349-D54A-452D-9972-F8B3A373C79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69E7EC-37CF-4640-9FD4-E4C6A01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B3C028-33DB-4A5C-9687-F7FC208FE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7A2-3A38-4599-88F6-7C945F9A9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2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7F41CC2-DFA5-4DF8-B31E-D1C7C162A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349-D54A-452D-9972-F8B3A373C79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151C01-B8F5-4542-B86A-BBD0576A2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A1D4AF-C327-4129-B504-D7B3FCD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7A2-3A38-4599-88F6-7C945F9A9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20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954BCC-BDCB-4FC3-B72B-68A4B5C60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9AA6DB-95D0-4E6A-AF99-ED8A71D3D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C34564-F0BE-4F7D-A617-481147551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0C6778-A590-4E87-8FA2-3F002992A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349-D54A-452D-9972-F8B3A373C79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D58623-4B37-4D4A-99FD-6F2844A4B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06438A-2027-4F51-A0C2-9FF9AB10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7A2-3A38-4599-88F6-7C945F9A9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28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2D2A78-CAA4-43F2-819D-CD6015916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B552A8-F1A6-4EBF-83DA-B51C03C7C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974E32-94E6-4BC8-81F2-BD12EF9DB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2923A0-9268-406A-AB46-EEB7C0673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349-D54A-452D-9972-F8B3A373C79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2CC1B5-A387-4625-9791-2C29FAB49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845BB2-8846-4B97-8BB6-2721C0C4D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7A2-3A38-4599-88F6-7C945F9A9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632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2020-748B-4FCF-A779-A2A62726C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ABBE2E-FE48-447F-BA51-E5202434D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3FB212-D4E2-48F6-957C-DED931B8CF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26349-D54A-452D-9972-F8B3A373C79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BFF237-1C8E-4CF6-BFE3-8CDDA88FC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29B3F4-AAA5-4340-966D-CB917AF4A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497A2-3A38-4599-88F6-7C945F9A9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06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7.jp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8F522-FDE9-403B-A8CE-9FF696B8B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3145" y="1054852"/>
            <a:ext cx="7871898" cy="2241731"/>
          </a:xfrm>
        </p:spPr>
        <p:txBody>
          <a:bodyPr anchor="b">
            <a:normAutofit/>
          </a:bodyPr>
          <a:lstStyle/>
          <a:p>
            <a: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ЖИВЫЕ ОРГАНИЗМЫ МАССИВОВ ГЛИНИСТЫХ ГРУНТОВ</a:t>
            </a:r>
            <a:endParaRPr lang="ru-RU" sz="6600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86E77C-7EC0-4D6B-BD86-82ADDF71F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2430" y="5081366"/>
            <a:ext cx="5449982" cy="682079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Королёв В.А.</a:t>
            </a:r>
          </a:p>
          <a:p>
            <a:r>
              <a:rPr lang="ru-RU" dirty="0">
                <a:solidFill>
                  <a:srgbClr val="0000FF"/>
                </a:solidFill>
              </a:rPr>
              <a:t>Кафедра инженерной и экологической геологии</a:t>
            </a:r>
          </a:p>
        </p:txBody>
      </p:sp>
      <p:grpSp>
        <p:nvGrpSpPr>
          <p:cNvPr id="33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8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BC807E8-B017-454D-89D5-307750A9EC87}"/>
              </a:ext>
            </a:extLst>
          </p:cNvPr>
          <p:cNvSpPr txBox="1"/>
          <p:nvPr/>
        </p:nvSpPr>
        <p:spPr>
          <a:xfrm>
            <a:off x="2537018" y="387361"/>
            <a:ext cx="7566352" cy="718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ЛОМОНОСОВСКИЕ ЧТЕНИЯ – 2021</a:t>
            </a:r>
          </a:p>
          <a:p>
            <a:pPr algn="ctr">
              <a:spcAft>
                <a:spcPts val="800"/>
              </a:spcAft>
            </a:pPr>
            <a:r>
              <a:rPr lang="ru-RU" sz="1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Геологический факультет МГУ имени М.В.Ломоносова</a:t>
            </a:r>
            <a:endParaRPr lang="ru-RU" sz="16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A3ADBD-AB83-4567-9550-B8346CC9A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38" y="3073085"/>
            <a:ext cx="2563121" cy="34281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0E2A29-24ED-4732-A06A-0115AC357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173" y="4202086"/>
            <a:ext cx="2129690" cy="22106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367429-28BB-4152-AA30-66210B02F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2412" y="3101665"/>
            <a:ext cx="1621200" cy="1931456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9B1A6C07-898C-4D3D-BEE1-FFADF5597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6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11"/>
    </mc:Choice>
    <mc:Fallback xmlns="">
      <p:transition spd="slow" advTm="58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AF86C1-D6D2-44AB-9885-82FA1E7F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408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3.Макроорганизмы-пелитофиты в глинистых грунтах</a:t>
            </a:r>
            <a:endParaRPr lang="ru-RU" sz="7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A938A6-5C49-4E3B-8D05-8147E03E5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9215"/>
            <a:ext cx="11034010" cy="24583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корней пелитофитов характерно </a:t>
            </a:r>
            <a:r>
              <a:rPr lang="ru-RU" sz="2400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ослизнение</a:t>
            </a:r>
            <a:r>
              <a:rPr lang="ru-RU" sz="24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способствующее продвижению корней в плотных глинистых грунтах, а также способность корней потреблять связанную воду.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Основные представители: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Травянистые: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мокрица (</a:t>
            </a:r>
            <a:r>
              <a:rPr lang="ru-RU" sz="240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Stellaria</a:t>
            </a:r>
            <a:r>
              <a:rPr lang="ru-RU" sz="240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r>
              <a:rPr lang="ru-RU" sz="24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копытень европейский (</a:t>
            </a:r>
            <a:r>
              <a:rPr lang="ru-RU" sz="240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Asarum</a:t>
            </a:r>
            <a:r>
              <a:rPr lang="ru-RU" sz="240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europaeum</a:t>
            </a:r>
            <a:r>
              <a:rPr lang="ru-RU" sz="24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лебеда серая (</a:t>
            </a:r>
            <a:r>
              <a:rPr lang="ru-RU" sz="240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Atriplex</a:t>
            </a:r>
            <a:r>
              <a:rPr lang="ru-RU" sz="240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cana</a:t>
            </a:r>
            <a:r>
              <a:rPr lang="ru-RU" sz="24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осока просяная (</a:t>
            </a:r>
            <a:r>
              <a:rPr lang="ru-RU" sz="240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Carex</a:t>
            </a:r>
            <a:r>
              <a:rPr lang="ru-RU" sz="240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panicea</a:t>
            </a:r>
            <a:r>
              <a:rPr lang="ru-RU" sz="24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пузырник ломкий (</a:t>
            </a:r>
            <a:r>
              <a:rPr lang="ru-RU" sz="240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Cystópteris</a:t>
            </a:r>
            <a:r>
              <a:rPr lang="ru-RU" sz="240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frágilis</a:t>
            </a:r>
            <a:r>
              <a:rPr lang="ru-RU" sz="24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и другие, типичные для средней полосы; полынь </a:t>
            </a:r>
            <a:r>
              <a:rPr lang="ru-RU" sz="2400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белоземельная</a:t>
            </a:r>
            <a:r>
              <a:rPr lang="ru-RU" sz="24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Arthemisia</a:t>
            </a:r>
            <a:r>
              <a:rPr lang="ru-RU" sz="240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terrae-albae</a:t>
            </a:r>
            <a:r>
              <a:rPr lang="ru-RU" sz="24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ежовник солончаковый или </a:t>
            </a:r>
            <a:r>
              <a:rPr lang="ru-RU" sz="2400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биюргун</a:t>
            </a:r>
            <a:r>
              <a:rPr lang="ru-RU" sz="24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Anabasis</a:t>
            </a:r>
            <a:r>
              <a:rPr lang="ru-RU" sz="240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salsa</a:t>
            </a:r>
            <a:r>
              <a:rPr lang="ru-RU" sz="24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типичные для такыров.</a:t>
            </a:r>
            <a:endParaRPr lang="ru-RU" sz="3600" dirty="0">
              <a:solidFill>
                <a:srgbClr val="0000FF"/>
              </a:solidFill>
            </a:endParaRPr>
          </a:p>
        </p:txBody>
      </p:sp>
      <p:pic>
        <p:nvPicPr>
          <p:cNvPr id="4" name="Рисунок 3" descr="Изображение особи Anabasis salsa.">
            <a:extLst>
              <a:ext uri="{FF2B5EF4-FFF2-40B4-BE49-F238E27FC236}">
                <a16:creationId xmlns:a16="http://schemas.microsoft.com/office/drawing/2014/main" id="{6703C75A-F4AF-4732-BE69-42FAA914500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109" y="3743795"/>
            <a:ext cx="3230671" cy="20011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BC9B3-526A-4EFF-AF71-ECC0231EE39F}"/>
              </a:ext>
            </a:extLst>
          </p:cNvPr>
          <p:cNvSpPr txBox="1"/>
          <p:nvPr/>
        </p:nvSpPr>
        <p:spPr>
          <a:xfrm>
            <a:off x="8372253" y="5975653"/>
            <a:ext cx="2844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Биюргун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Anabasis salsa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/>
          </a:p>
        </p:txBody>
      </p:sp>
      <p:pic>
        <p:nvPicPr>
          <p:cNvPr id="1026" name="Picture 2" descr="Трава мокрица: фото, описание, лечебные свойства, противопоказания">
            <a:extLst>
              <a:ext uri="{FF2B5EF4-FFF2-40B4-BE49-F238E27FC236}">
                <a16:creationId xmlns:a16="http://schemas.microsoft.com/office/drawing/2014/main" id="{22E2E03C-3F86-48E9-844F-A667617A3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33" y="3657601"/>
            <a:ext cx="3304812" cy="200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88B788-9498-4B5E-8E7D-E1624A9C5DBA}"/>
              </a:ext>
            </a:extLst>
          </p:cNvPr>
          <p:cNvSpPr txBox="1"/>
          <p:nvPr/>
        </p:nvSpPr>
        <p:spPr>
          <a:xfrm>
            <a:off x="908154" y="5940889"/>
            <a:ext cx="2844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окрица (</a:t>
            </a:r>
            <a:r>
              <a:rPr lang="ru-RU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Stellaria</a:t>
            </a:r>
            <a:r>
              <a:rPr lang="ru-RU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r>
              <a:rPr lang="ru-RU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197F17-EEB2-4DCA-923D-FE60E0DCBF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58" y="3696890"/>
            <a:ext cx="2998970" cy="20949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7815F0-BAEF-4B24-9B55-7F63D4D09594}"/>
              </a:ext>
            </a:extLst>
          </p:cNvPr>
          <p:cNvSpPr txBox="1"/>
          <p:nvPr/>
        </p:nvSpPr>
        <p:spPr>
          <a:xfrm>
            <a:off x="4690374" y="5940889"/>
            <a:ext cx="2844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опытень европейский </a:t>
            </a:r>
          </a:p>
          <a:p>
            <a:pPr algn="ctr"/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Asarum</a:t>
            </a:r>
            <a:r>
              <a:rPr lang="ru-RU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europaeum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A00AC9B6-06FD-4700-A53C-68EEED3E1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2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84"/>
    </mc:Choice>
    <mc:Fallback xmlns="">
      <p:transition spd="slow" advTm="50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A05A64B-E83B-4C62-9F8B-C4157B39D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597" y="1825625"/>
            <a:ext cx="5481404" cy="2926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/>
              <a:t>Кустарниковые и древесные:</a:t>
            </a:r>
          </a:p>
          <a:p>
            <a:pPr marL="0" indent="0">
              <a:buNone/>
            </a:pPr>
            <a: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малина (</a:t>
            </a:r>
            <a:r>
              <a:rPr lang="ru-RU" sz="24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Rúbus</a:t>
            </a:r>
            <a:r>
              <a:rPr lang="ru-RU" sz="2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idáeus</a:t>
            </a:r>
            <a: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ель (</a:t>
            </a:r>
            <a:r>
              <a:rPr lang="ru-RU" sz="24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Picea</a:t>
            </a:r>
            <a: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.), лиственница сибирская (</a:t>
            </a:r>
            <a:r>
              <a:rPr lang="ru-RU" sz="24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Larix</a:t>
            </a:r>
            <a:r>
              <a:rPr lang="ru-RU" sz="2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sibirica</a:t>
            </a:r>
            <a: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можжевельник (</a:t>
            </a:r>
            <a:r>
              <a:rPr lang="ru-RU" sz="24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Juniperus</a:t>
            </a:r>
            <a: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.), пихта (</a:t>
            </a:r>
            <a:r>
              <a:rPr lang="ru-RU" sz="24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Abies</a:t>
            </a:r>
            <a: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.), береза (</a:t>
            </a:r>
            <a:r>
              <a:rPr lang="ru-RU" sz="24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Betula</a:t>
            </a:r>
            <a: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 и др.</a:t>
            </a:r>
            <a:endParaRPr lang="ru-RU" sz="36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EA61C76-1A09-432B-A47E-54F2420EC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Макроорганизмы-</a:t>
            </a:r>
            <a:r>
              <a:rPr lang="ru-RU" sz="36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пелитофиты</a:t>
            </a:r>
            <a:r>
              <a:rPr lang="ru-RU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глинистых грунтах</a:t>
            </a:r>
            <a:endParaRPr lang="ru-RU" sz="7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E4427A-AB4E-4699-A7E2-5A814B954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28" y="1529100"/>
            <a:ext cx="5654816" cy="37774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36319D-EDDC-45E1-9F23-0AE9873709E6}"/>
              </a:ext>
            </a:extLst>
          </p:cNvPr>
          <p:cNvSpPr txBox="1"/>
          <p:nvPr/>
        </p:nvSpPr>
        <p:spPr>
          <a:xfrm>
            <a:off x="6042870" y="5400524"/>
            <a:ext cx="5894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solidFill>
                  <a:srgbClr val="0000FF"/>
                </a:solidFill>
              </a:rPr>
              <a:t>Пелитофитиоценоз</a:t>
            </a:r>
            <a:r>
              <a:rPr lang="ru-RU" sz="2400" dirty="0">
                <a:solidFill>
                  <a:srgbClr val="0000FF"/>
                </a:solidFill>
              </a:rPr>
              <a:t> - ельник-зеленомошник на моренных суглинках. Ленинградская обл.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2AF857A-35B7-43BC-BBAB-613EE5199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4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23"/>
    </mc:Choice>
    <mc:Fallback xmlns="">
      <p:transition spd="slow" advTm="44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5030D-76E9-439E-BEF5-B16C91ACC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553" y="236694"/>
            <a:ext cx="5021705" cy="10374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Растительные сукцессии на глинах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6C4EF5-C596-4A5A-AB05-B5EBD2D78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5553" y="1825624"/>
            <a:ext cx="5021705" cy="47850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Ценотический состав растительности юрских глин </a:t>
            </a:r>
            <a:r>
              <a:rPr lang="ru-RU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келловея</a:t>
            </a:r>
            <a:r>
              <a:rPr lang="ru-RU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ненарушенной серой лесной почвы (контроль):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А–по продолжительности жизни (1–многолетники, 2–двулетники, 3–однолетники); Б–по расположению почек возобновления по отношению к поверхности почвы (1–гемикриптофиты, 2–криптофиты, 3–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терофиты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4–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хамефиты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); В–по типу подземных органов (1–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стежнекорневые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2–корневищные); Г–по отношению к влаге (1–мезофиты, 2–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ксеромезофиты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); Д–по типу преобладания возобновления (1–семенное, 2–вегетативно-семенное, 3–семенно-вегетативное) (по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А.В.Головастиковой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О.В.Нагорной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2020)</a:t>
            </a:r>
          </a:p>
          <a:p>
            <a:pPr marL="0" indent="0" algn="just">
              <a:buNone/>
            </a:pP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E571EE-0217-4C24-AE39-41DDD491066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98" y="236694"/>
            <a:ext cx="6003484" cy="6373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F4E05F0D-5D7A-40AB-B613-C0D31DC7B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86"/>
    </mc:Choice>
    <mc:Fallback xmlns="">
      <p:transition spd="slow" advTm="76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6C779-23ED-49AF-B5C4-C2248F941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4167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4.Макроорганизмы-пелитофилы в глинистых грунтах</a:t>
            </a:r>
            <a:endParaRPr lang="ru-RU" sz="7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49AB9E-CC1E-4056-BE07-E80C12F60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4144"/>
            <a:ext cx="10515600" cy="487281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40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состав </a:t>
            </a:r>
            <a:r>
              <a:rPr lang="ru-RU" sz="4000" b="1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пелитозооценозов</a:t>
            </a:r>
            <a:r>
              <a:rPr lang="ru-RU" sz="40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входят:</a:t>
            </a:r>
          </a:p>
          <a:p>
            <a:pPr lvl="1">
              <a:lnSpc>
                <a:spcPct val="100000"/>
              </a:lnSpc>
            </a:pPr>
            <a:r>
              <a:rPr lang="ru-RU" sz="32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геобионты</a:t>
            </a:r>
            <a:r>
              <a:rPr lang="ru-RU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ru-RU" sz="32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пелитобионты</a:t>
            </a:r>
            <a:r>
              <a:rPr lang="ru-RU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)– обитатели глинистых грунтов, животные </a:t>
            </a:r>
            <a:r>
              <a:rPr lang="ru-RU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землерои</a:t>
            </a:r>
            <a:r>
              <a:rPr lang="ru-RU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постоянно</a:t>
            </a:r>
            <a:r>
              <a:rPr lang="ru-RU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обитающие в глинистых грунтах;</a:t>
            </a:r>
          </a:p>
          <a:p>
            <a:pPr lvl="1">
              <a:lnSpc>
                <a:spcPct val="100000"/>
              </a:lnSpc>
            </a:pPr>
            <a:r>
              <a:rPr lang="ru-RU" sz="32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геоксены-п</a:t>
            </a:r>
            <a:r>
              <a:rPr lang="ru-RU" sz="32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елитофилы</a:t>
            </a:r>
            <a:r>
              <a:rPr lang="ru-RU" sz="32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животные</a:t>
            </a:r>
            <a:r>
              <a:rPr lang="ru-RU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использующие глинистые грунты как </a:t>
            </a:r>
            <a:r>
              <a:rPr lang="ru-RU" sz="3200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временное</a:t>
            </a:r>
            <a:r>
              <a:rPr lang="ru-RU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убежище или строительный материал для своих гнёзд; </a:t>
            </a:r>
          </a:p>
          <a:p>
            <a:pPr lvl="1">
              <a:lnSpc>
                <a:spcPct val="100000"/>
              </a:lnSpc>
            </a:pPr>
            <a:r>
              <a:rPr lang="ru-RU" sz="32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пелитофаги</a:t>
            </a:r>
            <a:r>
              <a:rPr lang="ru-RU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животные, </a:t>
            </a:r>
            <a:r>
              <a:rPr lang="ru-RU" sz="3200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поедающие</a:t>
            </a:r>
            <a:r>
              <a:rPr lang="ru-RU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глину. </a:t>
            </a:r>
            <a:endParaRPr lang="ru-RU" sz="4400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6FCBB4A4-B176-4B71-AF4B-7CACC3392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0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45"/>
    </mc:Choice>
    <mc:Fallback xmlns="">
      <p:transition spd="slow" advTm="62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6227A-A4BE-43BE-82D8-D7CE21A36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039"/>
          </a:xfrm>
        </p:spPr>
        <p:txBody>
          <a:bodyPr/>
          <a:lstStyle/>
          <a:p>
            <a:r>
              <a:rPr lang="ru-RU" b="1" dirty="0"/>
              <a:t>Насекомые-</a:t>
            </a:r>
            <a:r>
              <a:rPr lang="ru-RU" b="1" dirty="0" err="1"/>
              <a:t>пелитобионты</a:t>
            </a:r>
            <a:r>
              <a:rPr lang="ru-RU" b="1" dirty="0"/>
              <a:t> и </a:t>
            </a:r>
            <a:r>
              <a:rPr lang="ru-RU" b="1" dirty="0" err="1"/>
              <a:t>геоксены</a:t>
            </a:r>
            <a:r>
              <a:rPr lang="ru-RU" b="1" dirty="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5F536F-B6D5-4148-963B-DD5E99AAC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4164"/>
            <a:ext cx="10704226" cy="164891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ермиты (</a:t>
            </a:r>
            <a:r>
              <a:rPr lang="en-US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Isoptera</a:t>
            </a:r>
            <a:r>
              <a:rPr lang="ru-RU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муравьи</a:t>
            </a:r>
            <a:r>
              <a:rPr lang="en-US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Formicodae</a:t>
            </a:r>
            <a:r>
              <a:rPr lang="en-US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роющие осы (</a:t>
            </a:r>
            <a:r>
              <a:rPr lang="en-US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Sphecidae</a:t>
            </a:r>
            <a:r>
              <a:rPr lang="ru-RU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Crabronidae</a:t>
            </a:r>
            <a:r>
              <a:rPr lang="ru-RU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и пчелы (</a:t>
            </a:r>
            <a:r>
              <a:rPr lang="en-US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Anthophila</a:t>
            </a:r>
            <a:r>
              <a:rPr lang="ru-RU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шмели (</a:t>
            </a:r>
            <a:r>
              <a:rPr lang="en-US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Bombus</a:t>
            </a:r>
            <a:r>
              <a:rPr lang="ru-RU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жуки (</a:t>
            </a:r>
            <a:r>
              <a:rPr lang="en-US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Carabidae</a:t>
            </a:r>
            <a:r>
              <a:rPr lang="en-US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др. 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бъем «переработанной» только в бразильских термитниках глины составляет десятки кубических километров!</a:t>
            </a:r>
          </a:p>
          <a:p>
            <a:pPr marL="0" indent="0">
              <a:buNone/>
            </a:pPr>
            <a:endParaRPr lang="ru-RU" sz="40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7FD545-9215-4AA5-9907-4456032662A4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583" y="3102964"/>
            <a:ext cx="3552665" cy="2773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DA46E1-00EE-4E66-91C6-A41E06F3C60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426" y="3102964"/>
            <a:ext cx="3720316" cy="27731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D8724C-FC84-4951-BDC2-33AA419913F4}"/>
              </a:ext>
            </a:extLst>
          </p:cNvPr>
          <p:cNvSpPr txBox="1"/>
          <p:nvPr/>
        </p:nvSpPr>
        <p:spPr>
          <a:xfrm>
            <a:off x="838200" y="5929505"/>
            <a:ext cx="10089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630555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Роющая оса –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пелопей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обыкновенный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Sceliphron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destillatorium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и его глиняное гнездо (справа) (Казенас, 2013)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4EE99043-5941-45A3-A978-5950B5098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0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97"/>
    </mc:Choice>
    <mc:Fallback xmlns="">
      <p:transition spd="slow" advTm="26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3AD5D-EC88-457F-BB7E-E6B51B8FE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5385" cy="111890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Черви и моллюски – </a:t>
            </a:r>
            <a:r>
              <a:rPr lang="ru-RU" b="1" dirty="0" err="1"/>
              <a:t>пелитофаги</a:t>
            </a:r>
            <a:r>
              <a:rPr lang="ru-RU" b="1" dirty="0"/>
              <a:t> и </a:t>
            </a:r>
            <a:r>
              <a:rPr lang="ru-RU" b="1" dirty="0" err="1"/>
              <a:t>пелитобионты</a:t>
            </a:r>
            <a:r>
              <a:rPr lang="ru-RU" b="1" dirty="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A224FA-096E-4DA6-88E6-BD18E9A13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39138" cy="210179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Глины и глинистые илы активно «перерабатывают» </a:t>
            </a:r>
            <a:r>
              <a:rPr lang="ru-RU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черви-</a:t>
            </a:r>
            <a:r>
              <a:rPr lang="ru-RU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илоеды</a:t>
            </a:r>
            <a:r>
              <a:rPr lang="ru-RU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многие </a:t>
            </a:r>
            <a:r>
              <a:rPr lang="ru-RU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моллюски</a:t>
            </a:r>
            <a:r>
              <a:rPr lang="ru-RU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являющиеся </a:t>
            </a:r>
            <a:r>
              <a:rPr lang="ru-RU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пелитофагами</a:t>
            </a:r>
            <a:r>
              <a:rPr lang="ru-RU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или </a:t>
            </a:r>
            <a:r>
              <a:rPr lang="ru-RU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пелитобионтами</a:t>
            </a:r>
            <a:r>
              <a:rPr lang="ru-RU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Один из самых крупных роющих моллюсков –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гуидак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la-Latn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Panopea generosa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двустворка-пелитофаг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закапывающаяся в глинистый ил на глубину до 1 м, и набирающая вес до 1,5 кг и считающаяся самой долгоживущей, достигающей возраста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ок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150 лет.</a:t>
            </a:r>
          </a:p>
          <a:p>
            <a:pPr>
              <a:lnSpc>
                <a:spcPct val="120000"/>
              </a:lnSpc>
            </a:pPr>
            <a:endParaRPr lang="ru-RU" sz="320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5229F3E-2454-4FA8-896A-7DD96AC1C1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57116"/>
              </p:ext>
            </p:extLst>
          </p:nvPr>
        </p:nvGraphicFramePr>
        <p:xfrm>
          <a:off x="1493240" y="4050874"/>
          <a:ext cx="3172232" cy="1831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4" imgW="3809880" imgH="2200320" progId="Paint.Picture">
                  <p:embed/>
                </p:oleObj>
              </mc:Choice>
              <mc:Fallback>
                <p:oleObj name="Точечный рисунок" r:id="rId4" imgW="3809880" imgH="2200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93240" y="4050874"/>
                        <a:ext cx="3172232" cy="1831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C14124C-3F1C-45D9-A6AC-E1EE285C69F1}"/>
              </a:ext>
            </a:extLst>
          </p:cNvPr>
          <p:cNvSpPr txBox="1"/>
          <p:nvPr/>
        </p:nvSpPr>
        <p:spPr>
          <a:xfrm>
            <a:off x="595618" y="601445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Червь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трубочник обыкновенный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живущий в иле пресных водоемов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0ADA37-C2B6-4BA3-89C0-659FD8126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951" y="4121150"/>
            <a:ext cx="2438400" cy="1828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D0E589-CC48-4359-9D96-2C4DAA787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789" y="4140569"/>
            <a:ext cx="3101795" cy="18093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AEA3E1-6DE5-40FF-8CEF-CBBCC35D2BD1}"/>
              </a:ext>
            </a:extLst>
          </p:cNvPr>
          <p:cNvSpPr txBox="1"/>
          <p:nvPr/>
        </p:nvSpPr>
        <p:spPr>
          <a:xfrm>
            <a:off x="7119959" y="6143677"/>
            <a:ext cx="3374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уидак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la-Lat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Panopea generosa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endParaRPr lang="ru-RU" dirty="0"/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43BA6935-0A7F-4200-92DE-7CB61D8E5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4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7"/>
    </mc:Choice>
    <mc:Fallback xmlns="">
      <p:transition spd="slow" advTm="18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1A95DA-0D00-4631-AEFB-A820A86AA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3931"/>
          </a:xfrm>
        </p:spPr>
        <p:txBody>
          <a:bodyPr/>
          <a:lstStyle/>
          <a:p>
            <a:r>
              <a:rPr lang="ru-RU" b="1" dirty="0"/>
              <a:t>Ракообразные и рыбы-</a:t>
            </a:r>
            <a:r>
              <a:rPr lang="ru-RU" b="1" dirty="0" err="1"/>
              <a:t>пелитофилы</a:t>
            </a:r>
            <a:r>
              <a:rPr lang="ru-RU" b="1" dirty="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25810-98A9-4A67-9843-A18291834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10" y="1594888"/>
            <a:ext cx="7117935" cy="4638131"/>
          </a:xfrm>
        </p:spPr>
        <p:txBody>
          <a:bodyPr>
            <a:normAutofit fontScale="92500" lnSpcReduction="10000"/>
          </a:bodyPr>
          <a:lstStyle/>
          <a:p>
            <a:pPr indent="450215" algn="just">
              <a:tabLst>
                <a:tab pos="630555" algn="l"/>
              </a:tabLst>
            </a:pPr>
            <a:r>
              <a:rPr lang="ru-RU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Среди </a:t>
            </a:r>
            <a:r>
              <a:rPr lang="ru-RU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ракообразных</a:t>
            </a:r>
            <a:r>
              <a:rPr lang="ru-RU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насчитывается также немало видов, роющих себе норы в глинистых грунтах. Это и обыкновенный рак, и сухопутные крабы, и др.</a:t>
            </a:r>
          </a:p>
          <a:p>
            <a:pPr indent="450215" algn="just">
              <a:tabLst>
                <a:tab pos="630555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Встречается много видов 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рыб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которые при пересыхании водоёмов, в сухой период способны зарываться в глинистый ил и впадать в спячку. К ним относятся: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лопастепёрые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двоякодышащие рыбы - </a:t>
            </a:r>
            <a:r>
              <a:rPr lang="ru-RU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протоптеры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Protopterus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.), способные в случае длительных засух прожить без воды до 4 лет; </a:t>
            </a:r>
            <a:r>
              <a:rPr lang="ru-RU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рогозуб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Neoceratodus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forsteri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ru-RU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ле­пи­до­си­рен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Le­pidosiren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paradoxa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и др.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классе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лучепёрых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рыб выделяется род </a:t>
            </a:r>
            <a:r>
              <a:rPr lang="ru-RU" sz="24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илистых прыгунов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la-Latn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Periophthalmus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населяющих мангровые леса, имеющих жаберное дыхание и ведущих земноводный образ жизни, зарываясь в глинистый ил. </a:t>
            </a:r>
          </a:p>
          <a:p>
            <a:pPr indent="450215" algn="just">
              <a:tabLst>
                <a:tab pos="630555" algn="l"/>
              </a:tabLst>
            </a:pPr>
            <a:r>
              <a:rPr lang="ru-RU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Камбалы</a:t>
            </a:r>
            <a:r>
              <a:rPr lang="ru-RU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закапываются в ил –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типичные </a:t>
            </a:r>
            <a:r>
              <a:rPr lang="ru-RU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геоксен</a:t>
            </a:r>
            <a:r>
              <a:rPr lang="ru-RU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ы</a:t>
            </a:r>
            <a:r>
              <a:rPr lang="ru-RU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5CE59F-085D-4215-B1E3-9F6565DE8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13" y="2191720"/>
            <a:ext cx="3457397" cy="21666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6C9B6D-A4A1-42D8-83AA-EBF95A3BBBD8}"/>
              </a:ext>
            </a:extLst>
          </p:cNvPr>
          <p:cNvSpPr txBox="1"/>
          <p:nvPr/>
        </p:nvSpPr>
        <p:spPr>
          <a:xfrm>
            <a:off x="7812013" y="4657905"/>
            <a:ext cx="35417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Илистый прыгун </a:t>
            </a:r>
            <a:r>
              <a:rPr lang="ru-RU" dirty="0"/>
              <a:t>(</a:t>
            </a:r>
            <a:r>
              <a:rPr lang="en-US" dirty="0" err="1"/>
              <a:t>Periophthalmus</a:t>
            </a:r>
            <a:r>
              <a:rPr lang="en-US" dirty="0"/>
              <a:t>) </a:t>
            </a:r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993D7BFE-BBB9-4F7A-9725-B45ED9495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0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63"/>
    </mc:Choice>
    <mc:Fallback xmlns="">
      <p:transition spd="slow" advTm="28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E09F-4055-4DF0-82DD-3AE251B40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907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Пресмыкающиеся-</a:t>
            </a:r>
            <a:r>
              <a:rPr lang="ru-RU" b="1" dirty="0" err="1"/>
              <a:t>пелитобионты</a:t>
            </a:r>
            <a:r>
              <a:rPr lang="ru-RU" b="1" dirty="0"/>
              <a:t> и </a:t>
            </a:r>
            <a:r>
              <a:rPr lang="ru-RU" b="1" dirty="0" err="1"/>
              <a:t>геоксены</a:t>
            </a:r>
            <a:r>
              <a:rPr lang="ru-RU" b="1" dirty="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2BAAD4-BD94-4500-904D-A9CD44BA2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7670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Норы роют себе многие сухопутные черепахи.  В иле живут многие мягкотелые черепахи –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триониксы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геоксены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</a:p>
          <a:p>
            <a:pPr marL="0" indent="0">
              <a:buNone/>
            </a:pPr>
            <a:endParaRPr lang="ru-RU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Крокодилы при пересыхании  водоёмов зарываются глубоко в глинистый ил и впадают в спячку (</a:t>
            </a:r>
            <a:r>
              <a:rPr lang="ru-RU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геоксены</a:t>
            </a:r>
            <a:r>
              <a:rPr lang="ru-RU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</a:p>
          <a:p>
            <a:endParaRPr lang="ru-RU" sz="3600" dirty="0"/>
          </a:p>
        </p:txBody>
      </p:sp>
      <p:pic>
        <p:nvPicPr>
          <p:cNvPr id="1026" name="Picture 2" descr="Трионикс: дальневосточная мягкотелая черепаха с длинной шеей, содержание в  домашних условиях, размножение">
            <a:extLst>
              <a:ext uri="{FF2B5EF4-FFF2-40B4-BE49-F238E27FC236}">
                <a16:creationId xmlns:a16="http://schemas.microsoft.com/office/drawing/2014/main" id="{7E8E1A22-4DB8-4B41-8178-E5E24073A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065" y="1825625"/>
            <a:ext cx="511968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CD0A93-1E3E-4DAF-8CE8-F4B02FF8CEDD}"/>
              </a:ext>
            </a:extLst>
          </p:cNvPr>
          <p:cNvSpPr txBox="1"/>
          <p:nvPr/>
        </p:nvSpPr>
        <p:spPr>
          <a:xfrm>
            <a:off x="7105475" y="4941116"/>
            <a:ext cx="3556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/>
              <a:t>Трионикс</a:t>
            </a:r>
            <a:r>
              <a:rPr lang="ru-RU" dirty="0"/>
              <a:t> </a:t>
            </a:r>
            <a:r>
              <a:rPr lang="ru-RU" i="1" dirty="0"/>
              <a:t>(</a:t>
            </a:r>
            <a:r>
              <a:rPr lang="en-US" i="1" dirty="0" err="1"/>
              <a:t>Pelodiscus</a:t>
            </a:r>
            <a:r>
              <a:rPr lang="en-US" i="1" dirty="0"/>
              <a:t> sinensis)</a:t>
            </a:r>
            <a:r>
              <a:rPr lang="ru-RU" i="1" dirty="0"/>
              <a:t> </a:t>
            </a:r>
            <a:r>
              <a:rPr lang="ru-RU" dirty="0"/>
              <a:t>– мягкотелая черепаха, живущая в иле</a:t>
            </a: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B032B03E-C565-4E03-AEE9-8413C40AB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4"/>
    </mc:Choice>
    <mc:Fallback xmlns="">
      <p:transition spd="slow" advTm="23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74353-C0E5-4523-BBC7-DF45D003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3832"/>
          </a:xfrm>
        </p:spPr>
        <p:txBody>
          <a:bodyPr/>
          <a:lstStyle/>
          <a:p>
            <a:r>
              <a:rPr lang="ru-RU" b="1" dirty="0"/>
              <a:t>Птицы-</a:t>
            </a:r>
            <a:r>
              <a:rPr lang="ru-RU" b="1" dirty="0" err="1"/>
              <a:t>пелитофилы</a:t>
            </a:r>
            <a:r>
              <a:rPr lang="ru-RU" b="1" dirty="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6D42EC-BDE1-4803-A42C-987975C73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4205"/>
            <a:ext cx="10515600" cy="19065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Выявлено множество птиц, строящих свои гнезда в глинистых грунтах, а также таких, которые используют глины для строительства своих гнезд вне земли: </a:t>
            </a:r>
            <a:r>
              <a:rPr lang="ru-RU" sz="1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ласточки, птицы-печники (рода </a:t>
            </a:r>
            <a:r>
              <a:rPr lang="ru-RU" sz="18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Furnarius</a:t>
            </a:r>
            <a:r>
              <a:rPr lang="ru-RU" sz="1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скалистые поползни, сорочьи жаворонки и др. </a:t>
            </a:r>
          </a:p>
          <a:p>
            <a:pPr marL="0" indent="0">
              <a:buNone/>
            </a:pP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Особенно сложная «архитектура» гнезд отмечена у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птиц-печников,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которые каркас гнезда делают из различных растительных материалов, а затем обмазывают его глиной.. Вес некоторых глиняных гнезд печников составляет 3,5-4 кг.</a:t>
            </a:r>
          </a:p>
          <a:p>
            <a:pPr marL="0" indent="0">
              <a:buNone/>
            </a:pPr>
            <a:r>
              <a:rPr lang="ru-RU" sz="1800" i="1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уммарная масса глиняных гнезд ласточек только в Белоруссии составляет по самым скромным оценкам около 1-2 тыс. тонн!</a:t>
            </a:r>
            <a:endParaRPr lang="ru-RU" sz="1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Процесс создания гнезда птицей">
            <a:extLst>
              <a:ext uri="{FF2B5EF4-FFF2-40B4-BE49-F238E27FC236}">
                <a16:creationId xmlns:a16="http://schemas.microsoft.com/office/drawing/2014/main" id="{6B9627DE-2D8F-47AF-8F23-F7DCF7EDCE1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02" y="3204594"/>
            <a:ext cx="4016264" cy="2896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гнезда ласточки из глины">
            <a:extLst>
              <a:ext uri="{FF2B5EF4-FFF2-40B4-BE49-F238E27FC236}">
                <a16:creationId xmlns:a16="http://schemas.microsoft.com/office/drawing/2014/main" id="{37567CE1-4BA3-4229-89E9-E8F1C4F013E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199122"/>
            <a:ext cx="3967111" cy="28964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BBCF70-6E2F-4CF8-8789-D998D9BD2891}"/>
              </a:ext>
            </a:extLst>
          </p:cNvPr>
          <p:cNvSpPr txBox="1"/>
          <p:nvPr/>
        </p:nvSpPr>
        <p:spPr>
          <a:xfrm>
            <a:off x="2597046" y="6308208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Печники (а) и ласточки (б) в своих глиняных гнездах</a:t>
            </a:r>
            <a:endParaRPr lang="ru-RU" dirty="0"/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4B4FF64E-621B-4E61-A503-98E119B50F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1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80"/>
    </mc:Choice>
    <mc:Fallback xmlns="">
      <p:transition spd="slow" advTm="56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F6928-828E-438C-B147-664230E3D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039"/>
          </a:xfrm>
        </p:spPr>
        <p:txBody>
          <a:bodyPr>
            <a:normAutofit/>
          </a:bodyPr>
          <a:lstStyle/>
          <a:p>
            <a:r>
              <a:rPr lang="ru-RU" sz="4000" b="1" dirty="0"/>
              <a:t>Млекопитающие-</a:t>
            </a:r>
            <a:r>
              <a:rPr lang="ru-RU" sz="4000" b="1" dirty="0" err="1"/>
              <a:t>пелитофилы</a:t>
            </a:r>
            <a:r>
              <a:rPr lang="ru-RU" sz="4000" b="1" dirty="0"/>
              <a:t> и </a:t>
            </a:r>
            <a:r>
              <a:rPr lang="ru-RU" sz="4000" b="1" dirty="0" err="1"/>
              <a:t>пелитофаги</a:t>
            </a:r>
            <a:r>
              <a:rPr lang="ru-RU" sz="4000" b="1" dirty="0"/>
              <a:t>: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A639C21E-A7AE-4CD4-A4D4-6C90312ECB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5779397"/>
              </p:ext>
            </p:extLst>
          </p:nvPr>
        </p:nvGraphicFramePr>
        <p:xfrm>
          <a:off x="9751927" y="4591460"/>
          <a:ext cx="1963285" cy="6316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3285">
                  <a:extLst>
                    <a:ext uri="{9D8B030D-6E8A-4147-A177-3AD203B41FA5}">
                      <a16:colId xmlns:a16="http://schemas.microsoft.com/office/drawing/2014/main" val="3313119470"/>
                    </a:ext>
                  </a:extLst>
                </a:gridCol>
              </a:tblGrid>
              <a:tr h="631642">
                <a:tc>
                  <a:txBody>
                    <a:bodyPr/>
                    <a:lstStyle/>
                    <a:p>
                      <a:pPr algn="ctr">
                        <a:tabLst>
                          <a:tab pos="630555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Пётр </a:t>
                      </a:r>
                      <a:r>
                        <a:rPr lang="ru-RU" sz="1400" b="1" dirty="0" err="1">
                          <a:effectLst/>
                        </a:rPr>
                        <a:t>Людовикович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Драверт</a:t>
                      </a:r>
                      <a:r>
                        <a:rPr lang="ru-RU" sz="1400" b="1" dirty="0">
                          <a:effectLst/>
                        </a:rPr>
                        <a:t> (1879-1945)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1963" marR="81963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499286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814047-E8E7-47A1-A387-E760C0423ED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393" y="1298144"/>
            <a:ext cx="2344101" cy="32067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631C71-C550-439A-904D-182B45EB2303}"/>
              </a:ext>
            </a:extLst>
          </p:cNvPr>
          <p:cNvSpPr txBox="1"/>
          <p:nvPr/>
        </p:nvSpPr>
        <p:spPr>
          <a:xfrm>
            <a:off x="838200" y="1298144"/>
            <a:ext cx="88891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00FF"/>
                </a:solidFill>
              </a:rPr>
              <a:t>Млекопитающие-</a:t>
            </a:r>
            <a:r>
              <a:rPr lang="ru-RU" sz="2400" b="1" i="1" dirty="0" err="1">
                <a:solidFill>
                  <a:srgbClr val="0000FF"/>
                </a:solidFill>
              </a:rPr>
              <a:t>пелитофилы</a:t>
            </a:r>
            <a:r>
              <a:rPr lang="ru-RU" sz="2400" dirty="0">
                <a:solidFill>
                  <a:srgbClr val="0000FF"/>
                </a:solidFill>
              </a:rPr>
              <a:t>  - </a:t>
            </a:r>
            <a:r>
              <a:rPr lang="ru-RU" sz="2400" b="1" i="1" dirty="0" err="1"/>
              <a:t>геобионты</a:t>
            </a:r>
            <a:r>
              <a:rPr lang="ru-RU" sz="2400" dirty="0"/>
              <a:t>: </a:t>
            </a:r>
            <a:r>
              <a:rPr lang="ru-RU" sz="2400" dirty="0">
                <a:solidFill>
                  <a:srgbClr val="0000FF"/>
                </a:solidFill>
              </a:rPr>
              <a:t>цокоры, бобры, некоторые насекомоядные.</a:t>
            </a:r>
          </a:p>
          <a:p>
            <a:endParaRPr lang="ru-RU" sz="2400" dirty="0">
              <a:solidFill>
                <a:srgbClr val="0000FF"/>
              </a:solidFill>
            </a:endParaRPr>
          </a:p>
          <a:p>
            <a:r>
              <a:rPr lang="ru-RU" sz="2400" b="1" i="1" dirty="0">
                <a:solidFill>
                  <a:srgbClr val="0000FF"/>
                </a:solidFill>
              </a:rPr>
              <a:t>Млекопитающие-</a:t>
            </a:r>
            <a:r>
              <a:rPr lang="ru-RU" sz="2400" b="1" i="1" dirty="0" err="1">
                <a:solidFill>
                  <a:srgbClr val="0000FF"/>
                </a:solidFill>
              </a:rPr>
              <a:t>пелитофилы</a:t>
            </a:r>
            <a:r>
              <a:rPr lang="ru-RU" sz="2400" b="1" i="1" dirty="0">
                <a:solidFill>
                  <a:srgbClr val="0000FF"/>
                </a:solidFill>
              </a:rPr>
              <a:t> - </a:t>
            </a:r>
            <a:r>
              <a:rPr lang="ru-RU" sz="2400" b="1" i="1" dirty="0" err="1"/>
              <a:t>геоксены</a:t>
            </a:r>
            <a:r>
              <a:rPr lang="ru-RU" sz="2400" dirty="0"/>
              <a:t>:</a:t>
            </a:r>
            <a:r>
              <a:rPr lang="ru-RU" sz="2400" dirty="0">
                <a:solidFill>
                  <a:srgbClr val="0000FF"/>
                </a:solidFill>
              </a:rPr>
              <a:t> бобры, грызуны и некоторые насекомоядные.</a:t>
            </a:r>
          </a:p>
          <a:p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Русский геолог </a:t>
            </a:r>
            <a:r>
              <a:rPr lang="ru-RU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П.Л.Драверт</a:t>
            </a:r>
            <a: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1922 году ввел в научный оборот термин </a:t>
            </a:r>
            <a:r>
              <a:rPr lang="ru-RU" sz="24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литофагия</a:t>
            </a:r>
            <a:endParaRPr lang="ru-RU" sz="2400" b="1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00FF"/>
              </a:solidFill>
            </a:endParaRPr>
          </a:p>
          <a:p>
            <a:r>
              <a:rPr lang="ru-RU" sz="2400" b="1" i="1" dirty="0">
                <a:solidFill>
                  <a:srgbClr val="0000FF"/>
                </a:solidFill>
              </a:rPr>
              <a:t>Млекопитающие-</a:t>
            </a:r>
            <a:r>
              <a:rPr lang="ru-RU" sz="2400" b="1" i="1" dirty="0" err="1">
                <a:solidFill>
                  <a:srgbClr val="0000FF"/>
                </a:solidFill>
              </a:rPr>
              <a:t>пелитофаги</a:t>
            </a:r>
            <a:r>
              <a:rPr lang="ru-RU" sz="2400" dirty="0">
                <a:solidFill>
                  <a:srgbClr val="0000FF"/>
                </a:solidFill>
              </a:rPr>
              <a:t>: копытные, обезьяны и др. </a:t>
            </a:r>
          </a:p>
          <a:p>
            <a:r>
              <a:rPr lang="ru-RU" sz="2400" dirty="0">
                <a:solidFill>
                  <a:srgbClr val="0000FF"/>
                </a:solidFill>
              </a:rPr>
              <a:t>Отмечена </a:t>
            </a:r>
            <a:r>
              <a:rPr lang="ru-RU" sz="2400" dirty="0" err="1">
                <a:solidFill>
                  <a:srgbClr val="0000FF"/>
                </a:solidFill>
              </a:rPr>
              <a:t>пелитофагия</a:t>
            </a:r>
            <a:r>
              <a:rPr lang="ru-RU" sz="2400" dirty="0">
                <a:solidFill>
                  <a:srgbClr val="0000FF"/>
                </a:solidFill>
              </a:rPr>
              <a:t> и у людей.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1D003432-FD60-40DA-A62A-721102A3E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51"/>
    </mc:Choice>
    <mc:Fallback xmlns="">
      <p:transition spd="slow" advTm="63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272D9-D726-468C-8EE4-D82559E7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/>
              <a:t>1. Многообразие живых организмов, как составляющей глинистых грунтов и компонентов  эколого-геологических систем (ЭГС)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9596A9-A404-433B-9B08-E0D094CB5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8525"/>
            <a:ext cx="10515600" cy="3928438"/>
          </a:xfrm>
        </p:spPr>
        <p:txBody>
          <a:bodyPr>
            <a:normAutofit lnSpcReduction="10000"/>
          </a:bodyPr>
          <a:lstStyle/>
          <a:p>
            <a:r>
              <a:rPr lang="ru-RU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елитофиты</a:t>
            </a:r>
            <a:r>
              <a:rPr lang="ru-RU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(от греч. π</a:t>
            </a:r>
            <a:r>
              <a:rPr lang="ru-RU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ηλός</a:t>
            </a:r>
            <a:r>
              <a:rPr lang="ru-RU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«глина» и  </a:t>
            </a:r>
            <a:r>
              <a:rPr lang="ru-RU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phyton</a:t>
            </a:r>
            <a:r>
              <a:rPr lang="ru-RU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«растение») – растения, 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обитаю</a:t>
            </a:r>
            <a:r>
              <a:rPr lang="ru-RU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щие в (или на) глинистых грунтах.</a:t>
            </a:r>
          </a:p>
          <a:p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Образуют </a:t>
            </a:r>
            <a:r>
              <a:rPr lang="ru-RU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пелитофитоценозы</a:t>
            </a:r>
            <a:endParaRPr lang="ru-RU" i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елитофилы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(от греч. π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ηλός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«глина» и 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φιλί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α - «любовь»), т.е. «любящие глины» или «склонные к глинам» - микро- и макроорганизмы, живущие в глинах, или связанные с глинами.</a:t>
            </a:r>
          </a:p>
          <a:p>
            <a:r>
              <a:rPr lang="ru-RU" dirty="0">
                <a:latin typeface="Times New Roman" panose="02020603050405020304" pitchFamily="18" charset="0"/>
              </a:rPr>
              <a:t>Образуют </a:t>
            </a:r>
            <a:r>
              <a:rPr lang="ru-RU" i="1" dirty="0" err="1">
                <a:latin typeface="Times New Roman" panose="02020603050405020304" pitchFamily="18" charset="0"/>
              </a:rPr>
              <a:t>пелитомикробоценозы</a:t>
            </a:r>
            <a:r>
              <a:rPr lang="ru-RU" dirty="0">
                <a:latin typeface="Times New Roman" panose="02020603050405020304" pitchFamily="18" charset="0"/>
              </a:rPr>
              <a:t> и </a:t>
            </a:r>
            <a:r>
              <a:rPr lang="ru-RU" i="1" dirty="0" err="1">
                <a:latin typeface="Times New Roman" panose="02020603050405020304" pitchFamily="18" charset="0"/>
              </a:rPr>
              <a:t>пелитозооценозы</a:t>
            </a:r>
            <a:endParaRPr lang="ru-RU" i="1" dirty="0">
              <a:latin typeface="Times New Roman" panose="02020603050405020304" pitchFamily="18" charset="0"/>
            </a:endParaRPr>
          </a:p>
          <a:p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Пелитофагия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– питание глинами;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пелитофаги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 – организмы потребляющие глины и глинистые минералы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3634A359-F8B2-4768-9E28-906A4D05B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36"/>
    </mc:Choice>
    <mc:Fallback xmlns="">
      <p:transition spd="slow" advTm="72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BBE387-FF26-4366-A865-3889E5AD4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/>
              <a:t>Выводы: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A85328-A891-462A-B8E6-714C9416F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</a:t>
            </a:r>
            <a:r>
              <a:rPr lang="ru-RU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иотическая составляющая глинистых грунтов весьма разнообразна и является их неотъемлемой частью.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Она играет важную роль в формировании химико-минерального состава глин, их строения и свойств.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 этом осуществляется взаимное влияние (взаимодействие) биоты и глинистых минералов.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На массивах глинистых грунтов (как литотопах) формируются специфические ЭГС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4400" dirty="0">
              <a:solidFill>
                <a:srgbClr val="0000FF"/>
              </a:solidFill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C55B7C7A-BAA4-4DAD-B40B-204460537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3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47"/>
    </mc:Choice>
    <mc:Fallback xmlns="">
      <p:transition spd="slow" advTm="55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FBB18-47F8-427B-A2FD-6DA7D4129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078" y="1011077"/>
            <a:ext cx="7357844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00FF"/>
                </a:solidFill>
              </a:rPr>
              <a:t>Спасибо за 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D0BBBF-40CE-4E0C-825D-C613CE13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025" y="2180437"/>
            <a:ext cx="8098522" cy="4049261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B2F1FDBD-3CFF-4DA9-AF47-BDE8B9FFF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7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2"/>
    </mc:Choice>
    <mc:Fallback xmlns="">
      <p:transition spd="slow" advTm="3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7A94E-EAC5-4C81-926C-F21BD76B4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/>
              <a:t>2. Микроорганизмы-</a:t>
            </a:r>
            <a:r>
              <a:rPr lang="ru-RU" sz="5400" b="1" dirty="0" err="1"/>
              <a:t>пелитофилы</a:t>
            </a:r>
            <a:endParaRPr lang="ru-RU" sz="5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A6F4E4-60C4-40E3-A2EC-03D461BF6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/>
              <a:t>Состав микроорганизмов-пелитофилов:</a:t>
            </a:r>
          </a:p>
          <a:p>
            <a:pPr lvl="1"/>
            <a:r>
              <a:rPr lang="ru-RU" sz="3600" dirty="0"/>
              <a:t>Вирусы </a:t>
            </a:r>
          </a:p>
          <a:p>
            <a:pPr lvl="1"/>
            <a:r>
              <a:rPr lang="ru-RU" sz="3600" dirty="0"/>
              <a:t>Бактерии</a:t>
            </a:r>
          </a:p>
          <a:p>
            <a:pPr lvl="1"/>
            <a:r>
              <a:rPr lang="ru-RU" sz="3600" dirty="0"/>
              <a:t>Археи</a:t>
            </a:r>
          </a:p>
          <a:p>
            <a:pPr lvl="1"/>
            <a:r>
              <a:rPr lang="ru-RU" sz="3600" dirty="0" err="1"/>
              <a:t>Цианеи</a:t>
            </a:r>
            <a:r>
              <a:rPr lang="ru-RU" sz="3600" dirty="0"/>
              <a:t> (цианобактерии)</a:t>
            </a:r>
          </a:p>
          <a:p>
            <a:pPr lvl="1"/>
            <a:r>
              <a:rPr lang="ru-RU" sz="3600" dirty="0"/>
              <a:t>Микроводоросли</a:t>
            </a:r>
          </a:p>
          <a:p>
            <a:pPr lvl="1"/>
            <a:r>
              <a:rPr lang="ru-RU" sz="3600" dirty="0"/>
              <a:t>Грибы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3584BD-FFF0-4CE1-97CA-2871AD6A8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582" y="2546021"/>
            <a:ext cx="3312857" cy="3946853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FF70E788-6CD9-4C4B-B970-EB82B4E55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3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62"/>
    </mc:Choice>
    <mc:Fallback xmlns="">
      <p:transition spd="slow" advTm="37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F840F-3ED6-4BA8-B86E-3204E0A3B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80" y="500062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b="1" dirty="0"/>
              <a:t>2. Микроорганизмы-</a:t>
            </a:r>
            <a:r>
              <a:rPr lang="ru-RU" sz="5400" b="1" dirty="0" err="1"/>
              <a:t>пелитофилы</a:t>
            </a:r>
            <a:endParaRPr lang="ru-RU" sz="5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2E991C-B184-421D-ABE4-25EC6E174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solidFill>
                  <a:srgbClr val="0000FF"/>
                </a:solidFill>
              </a:rPr>
              <a:t>Взаимодействие с глинистыми массивами: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Разрушение бактериями магматических, метаморфических и осадочных пород с образованием глинистых минералов (биологическое выветривание)</a:t>
            </a:r>
            <a:r>
              <a:rPr lang="ru-RU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Бактериальное преобразование глин</a:t>
            </a:r>
            <a:r>
              <a:rPr lang="ru-RU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 бактерий на глинах</a:t>
            </a:r>
            <a:r>
              <a:rPr lang="ru-RU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Бактериальный синтез глинистых минералов из растворов</a:t>
            </a:r>
            <a:endParaRPr lang="ru-RU" sz="28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ru-RU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Бактериальное образование глинистых осадочных пород</a:t>
            </a:r>
            <a:r>
              <a:rPr lang="ru-RU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280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Ферменативная</a:t>
            </a:r>
            <a:r>
              <a:rPr lang="ru-RU" sz="28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активность глин</a:t>
            </a:r>
            <a:r>
              <a:rPr lang="ru-RU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38EE002E-B0A6-4531-A5CA-D32911151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2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02"/>
    </mc:Choice>
    <mc:Fallback xmlns="">
      <p:transition spd="slow" advTm="8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7BDA630-4D7E-4258-8E33-CFED20DAC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5958" y="4903410"/>
            <a:ext cx="3851222" cy="1437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Основные механизмы микробиологического выветривания глинистых минералов (по 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Gadd et al</a:t>
            </a:r>
            <a:r>
              <a:rPr lang="ru-RU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., 2007)</a:t>
            </a:r>
            <a:endParaRPr lang="ru-RU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3200" dirty="0">
              <a:solidFill>
                <a:srgbClr val="0000FF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C95121-7C06-49DD-9407-471E1C8CCE0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60" y="399389"/>
            <a:ext cx="7461365" cy="60934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9ED783-0611-454B-BB11-1565F54E0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984" y="604964"/>
            <a:ext cx="4272196" cy="3063876"/>
          </a:xfrm>
        </p:spPr>
        <p:txBody>
          <a:bodyPr>
            <a:noAutofit/>
          </a:bodyPr>
          <a:lstStyle/>
          <a:p>
            <a:pPr algn="just"/>
            <a:r>
              <a:rPr lang="ru-RU" sz="2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Разрушение бактериями магматических, мета-</a:t>
            </a:r>
            <a:r>
              <a:rPr lang="ru-RU" sz="28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морфических</a:t>
            </a:r>
            <a:r>
              <a:rPr lang="ru-RU" sz="2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осадоч-ных</a:t>
            </a:r>
            <a:r>
              <a:rPr lang="ru-RU" sz="2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пород с </a:t>
            </a:r>
            <a:r>
              <a:rPr lang="ru-RU" sz="28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образова-нием</a:t>
            </a:r>
            <a:r>
              <a:rPr lang="ru-RU" sz="2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глинистых минералов (биологи-</a:t>
            </a:r>
            <a:r>
              <a:rPr lang="ru-RU" sz="28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ческое</a:t>
            </a:r>
            <a:r>
              <a:rPr lang="ru-RU" sz="2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выветривание)</a:t>
            </a:r>
            <a:br>
              <a:rPr lang="ru-RU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C68206CA-4852-4B75-9A74-8F183DCE4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9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88"/>
    </mc:Choice>
    <mc:Fallback xmlns="">
      <p:transition spd="slow" advTm="67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84A2E-D848-4DE6-8C96-349CCC03C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05" y="230214"/>
            <a:ext cx="10515600" cy="1325563"/>
          </a:xfrm>
        </p:spPr>
        <p:txBody>
          <a:bodyPr>
            <a:normAutofit/>
          </a:bodyPr>
          <a:lstStyle/>
          <a:p>
            <a:r>
              <a:rPr lang="ru-RU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Рост бактерий на глинах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5AE4CB-0712-491E-AB64-B48FC2745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/>
              <a:t>Зависит от минерального состава глин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0000FF"/>
                </a:solidFill>
              </a:rPr>
              <a:t>Многие глинистые минералы ингибируют рост бактерий:</a:t>
            </a:r>
          </a:p>
          <a:p>
            <a:r>
              <a:rPr lang="ru-RU" sz="3200" dirty="0"/>
              <a:t>Смектиты и каолинит ингибируют рост </a:t>
            </a:r>
            <a:r>
              <a:rPr lang="ru-RU" sz="3200" dirty="0" err="1"/>
              <a:t>сульфатредукторов</a:t>
            </a:r>
            <a:r>
              <a:rPr lang="ru-RU" sz="3200" dirty="0"/>
              <a:t> (</a:t>
            </a:r>
            <a:r>
              <a:rPr lang="ru-RU" sz="3200" i="1" dirty="0" err="1"/>
              <a:t>Desulfovibrio</a:t>
            </a:r>
            <a:r>
              <a:rPr lang="ru-RU" sz="3200" i="1" dirty="0"/>
              <a:t> </a:t>
            </a:r>
            <a:r>
              <a:rPr lang="ru-RU" sz="3200" i="1" dirty="0" err="1"/>
              <a:t>vulgaris</a:t>
            </a:r>
            <a:r>
              <a:rPr lang="ru-RU" sz="3200" i="1" dirty="0"/>
              <a:t>  </a:t>
            </a:r>
            <a:r>
              <a:rPr lang="ru-RU" sz="3200" dirty="0"/>
              <a:t>и др.)</a:t>
            </a:r>
          </a:p>
          <a:p>
            <a:r>
              <a:rPr lang="ru-RU" sz="3200" dirty="0" err="1"/>
              <a:t>Аллюминивые</a:t>
            </a:r>
            <a:r>
              <a:rPr lang="ru-RU" sz="3200" dirty="0"/>
              <a:t> формы иллитов и смектитов ингибируют рост бактерий родов </a:t>
            </a:r>
            <a:r>
              <a:rPr lang="ru-RU" sz="3200" i="1" dirty="0" err="1"/>
              <a:t>Escherichia</a:t>
            </a:r>
            <a:r>
              <a:rPr lang="ru-RU" sz="3200" i="1" dirty="0"/>
              <a:t>, </a:t>
            </a:r>
            <a:r>
              <a:rPr lang="ru-RU" sz="3200" i="1" dirty="0" err="1"/>
              <a:t>Pseudomonas</a:t>
            </a:r>
            <a:r>
              <a:rPr lang="ru-RU" sz="3200" i="1" dirty="0"/>
              <a:t> </a:t>
            </a:r>
            <a:r>
              <a:rPr lang="ru-RU" sz="3200" dirty="0"/>
              <a:t>и др. анаэробов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D5176F6E-D8CE-43AD-A1C0-FEB5988DA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1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76"/>
    </mc:Choice>
    <mc:Fallback xmlns="">
      <p:transition spd="slow" advTm="42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2BED0EF-3489-45E1-8232-268F0F68A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465" y="4601980"/>
            <a:ext cx="11543675" cy="2113614"/>
          </a:xfrm>
        </p:spPr>
        <p:txBody>
          <a:bodyPr/>
          <a:lstStyle/>
          <a:p>
            <a:r>
              <a:rPr lang="ru-RU" dirty="0">
                <a:solidFill>
                  <a:srgbClr val="0000FF"/>
                </a:solidFill>
              </a:rPr>
              <a:t>Другие минералы, напротив, </a:t>
            </a:r>
            <a:r>
              <a:rPr lang="ru-RU" b="1" dirty="0">
                <a:solidFill>
                  <a:srgbClr val="0000FF"/>
                </a:solidFill>
              </a:rPr>
              <a:t>стимулируют развитие бактерий</a:t>
            </a:r>
            <a:r>
              <a:rPr lang="ru-RU" dirty="0">
                <a:solidFill>
                  <a:srgbClr val="0000FF"/>
                </a:solidFill>
              </a:rPr>
              <a:t>: </a:t>
            </a:r>
            <a:r>
              <a:rPr lang="ru-RU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бактериальный штамм </a:t>
            </a:r>
            <a:r>
              <a:rPr lang="ru-RU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Rhodococcus</a:t>
            </a:r>
            <a:r>
              <a:rPr lang="ru-RU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aetherivorans</a:t>
            </a:r>
            <a:r>
              <a:rPr lang="ru-RU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UCM Ac-602, иммобилизованный на вермикулите, смог расти и полностью разложить 2000 мг/л фенола за 96 ч, тогда как свободноживущие бактерии не могли разлагать фенол при концентрации свыше 1700 мг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36708D-29BF-4939-AF05-7063347FDA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65" y="391358"/>
            <a:ext cx="7196528" cy="42106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C28176-AC4C-40EB-99DD-6FDD253CABC3}"/>
              </a:ext>
            </a:extLst>
          </p:cNvPr>
          <p:cNvSpPr txBox="1"/>
          <p:nvPr/>
        </p:nvSpPr>
        <p:spPr>
          <a:xfrm>
            <a:off x="7929796" y="523737"/>
            <a:ext cx="404734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</a:rPr>
              <a:t>Иммобилизация фенол-разлагающей бактерии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Rhodococcus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aetherivorans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UCM Ac-602 на вермикулите: палочковидные бактериальные клетки не только прикрепились к поверхности крупных частиц вермикулита, но и окутываются мелкими минеральными частицами (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Nogina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et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al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., 2020)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C1D38F7D-4086-4385-B35B-03C2984D2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0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9"/>
    </mc:Choice>
    <mc:Fallback xmlns="">
      <p:transition spd="slow" advTm="14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C0A338-05E6-426A-AFB3-2D2183391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3"/>
            <a:ext cx="10515600" cy="1148856"/>
          </a:xfrm>
        </p:spPr>
        <p:txBody>
          <a:bodyPr>
            <a:normAutofit/>
          </a:bodyPr>
          <a:lstStyle/>
          <a:p>
            <a:r>
              <a:rPr lang="ru-RU" sz="32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Бактериальный синтез глинистых минералов из растворов</a:t>
            </a:r>
            <a:endParaRPr lang="ru-RU" sz="66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3FC5B7-35CD-419B-BEA4-8A9A0392E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02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Экспериментально доказан биосинтез бактериями глинистых минералов из </a:t>
            </a:r>
            <a:r>
              <a:rPr lang="ru-RU" sz="2600" dirty="0"/>
              <a:t>растворов </a:t>
            </a:r>
            <a:r>
              <a:rPr lang="ru-RU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Tazaki</a:t>
            </a:r>
            <a:r>
              <a:rPr lang="ru-RU" sz="2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1997)</a:t>
            </a:r>
            <a:endParaRPr lang="ru-RU" sz="2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E4D50D-F46B-43C0-9FE8-D580D888479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1" y="2817946"/>
            <a:ext cx="3662680" cy="23882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DBBC66-18E8-4DB8-B2E9-A1D2BD42830B}"/>
              </a:ext>
            </a:extLst>
          </p:cNvPr>
          <p:cNvSpPr txBox="1"/>
          <p:nvPr/>
        </p:nvSpPr>
        <p:spPr>
          <a:xfrm>
            <a:off x="465985" y="5295917"/>
            <a:ext cx="39086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Кристаллы каолинита,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биосинтезированные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термальных выходах вулканического оз. Восьмерка (Камчатка) (Ерощев-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Шак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др., 2007)</a:t>
            </a:r>
            <a:endParaRPr lang="ru-RU" sz="7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1EB335-FF7A-4762-8C42-B453A3A7E96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332" y="3229899"/>
            <a:ext cx="4080057" cy="28992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3F7626-FDD9-4DAF-B0A9-068391A01BA1}"/>
              </a:ext>
            </a:extLst>
          </p:cNvPr>
          <p:cNvSpPr txBox="1"/>
          <p:nvPr/>
        </p:nvSpPr>
        <p:spPr>
          <a:xfrm>
            <a:off x="9121475" y="3249203"/>
            <a:ext cx="26045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Бактерии рода </a:t>
            </a:r>
            <a:r>
              <a:rPr lang="ru-RU" sz="18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Shewanella</a:t>
            </a:r>
            <a:r>
              <a:rPr lang="ru-RU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прикрепленные к частицам смектита. Через две недели в составе смектита появился биогенный иллит (</a:t>
            </a:r>
            <a:r>
              <a:rPr lang="ru-RU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Konhauser</a:t>
            </a:r>
            <a:r>
              <a:rPr lang="ru-RU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</a:t>
            </a:r>
            <a:r>
              <a:rPr lang="ru-RU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</a:t>
            </a:r>
            <a:r>
              <a:rPr lang="ru-RU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., 1998)</a:t>
            </a:r>
            <a:endParaRPr lang="ru-RU" sz="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07F7E7C4-702C-44D8-91B6-2033F93F2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5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5"/>
    </mc:Choice>
    <mc:Fallback xmlns="">
      <p:transition spd="slow" advTm="40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A133F-22D1-49C8-AEF4-9EFCA7A54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7723"/>
          </a:xfrm>
        </p:spPr>
        <p:txBody>
          <a:bodyPr/>
          <a:lstStyle/>
          <a:p>
            <a:r>
              <a:rPr lang="ru-RU" b="1" dirty="0"/>
              <a:t>Ферментативная активность глин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E9B2EE-3E1E-4397-8060-CEEE5321F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9017"/>
            <a:ext cx="10515600" cy="48179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i="1" dirty="0"/>
              <a:t>Микроорганизмы-</a:t>
            </a:r>
            <a:r>
              <a:rPr lang="ru-RU" b="1" i="1" dirty="0" err="1"/>
              <a:t>пелитофилы</a:t>
            </a:r>
            <a:r>
              <a:rPr lang="ru-RU" dirty="0"/>
              <a:t> обусловливают ферментативную активность глинистых грунтов, т.е. их способность проявлять каталитическое воздействие на процессы превращения органических и минеральных соединений благодаря имеющимся в них ферментам.</a:t>
            </a:r>
          </a:p>
          <a:p>
            <a:pPr marL="0" indent="0">
              <a:buNone/>
            </a:pPr>
            <a:r>
              <a:rPr lang="ru-RU" dirty="0">
                <a:solidFill>
                  <a:srgbClr val="0000FF"/>
                </a:solidFill>
              </a:rPr>
              <a:t>Ферменты поступают в глины от живых микро- и макроорганизмов, а также </a:t>
            </a:r>
            <a:r>
              <a:rPr lang="ru-RU" dirty="0" err="1">
                <a:solidFill>
                  <a:srgbClr val="0000FF"/>
                </a:solidFill>
              </a:rPr>
              <a:t>постмортально</a:t>
            </a:r>
            <a:r>
              <a:rPr lang="ru-RU" dirty="0">
                <a:solidFill>
                  <a:srgbClr val="0000FF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роль ферментов </a:t>
            </a:r>
            <a:r>
              <a:rPr lang="ru-RU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глинах – ускорение протекания в них различных биохимических реакций: 1) распад органических остатков и минеральных соединений; 2) биогенез гумуса; 3) формирование биохимического гомеостаза; 4) осуществление биогеоценотических функций (</a:t>
            </a:r>
            <a:r>
              <a:rPr lang="ru-RU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Хазиев</a:t>
            </a:r>
            <a:r>
              <a:rPr lang="ru-RU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2015)</a:t>
            </a:r>
            <a:endParaRPr lang="ru-RU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5C4CA973-9876-4C97-878B-F8BDAC404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3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35"/>
    </mc:Choice>
    <mc:Fallback xmlns="">
      <p:transition spd="slow" advTm="51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1423</Words>
  <Application>Microsoft Office PowerPoint</Application>
  <PresentationFormat>Широкоэкранный</PresentationFormat>
  <Paragraphs>105</Paragraphs>
  <Slides>21</Slides>
  <Notes>0</Notes>
  <HiddenSlides>0</HiddenSlides>
  <MMClips>21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Точечный рисунок</vt:lpstr>
      <vt:lpstr>ЖИВЫЕ ОРГАНИЗМЫ МАССИВОВ ГЛИНИСТЫХ ГРУНТОВ</vt:lpstr>
      <vt:lpstr>1. Многообразие живых организмов, как составляющей глинистых грунтов и компонентов  эколого-геологических систем (ЭГС)</vt:lpstr>
      <vt:lpstr>2. Микроорганизмы-пелитофилы</vt:lpstr>
      <vt:lpstr>2. Микроорганизмы-пелитофилы</vt:lpstr>
      <vt:lpstr>Разрушение бактериями магматических, мета-морфических и осадоч-ных пород с образова-нием глинистых минералов (биологи-ческое выветривание) </vt:lpstr>
      <vt:lpstr>Рост бактерий на глинах</vt:lpstr>
      <vt:lpstr>Презентация PowerPoint</vt:lpstr>
      <vt:lpstr>Бактериальный синтез глинистых минералов из растворов</vt:lpstr>
      <vt:lpstr>Ферментативная активность глин</vt:lpstr>
      <vt:lpstr>3.Макроорганизмы-пелитофиты в глинистых грунтах</vt:lpstr>
      <vt:lpstr>Макроорганизмы-пелитофиты в глинистых грунтах</vt:lpstr>
      <vt:lpstr>Растительные сукцессии на глинах</vt:lpstr>
      <vt:lpstr>4.Макроорганизмы-пелитофилы в глинистых грунтах</vt:lpstr>
      <vt:lpstr>Насекомые-пелитобионты и геоксены:</vt:lpstr>
      <vt:lpstr>Черви и моллюски – пелитофаги и пелитобионты:</vt:lpstr>
      <vt:lpstr>Ракообразные и рыбы-пелитофилы:</vt:lpstr>
      <vt:lpstr>Пресмыкающиеся-пелитобионты и геоксены:</vt:lpstr>
      <vt:lpstr>Птицы-пелитофилы:</vt:lpstr>
      <vt:lpstr>Млекопитающие-пелитофилы и пелитофаги:</vt:lpstr>
      <vt:lpstr>Выводы: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ЖИВЫЕ ОРГАНИЗМЫ МАССИВОВ ГЛИНИСТЫХ ГРУНТОВ</dc:title>
  <dc:creator>Владимир Королев</dc:creator>
  <cp:lastModifiedBy>Владимир Королев</cp:lastModifiedBy>
  <cp:revision>30</cp:revision>
  <dcterms:created xsi:type="dcterms:W3CDTF">2021-04-07T08:22:45Z</dcterms:created>
  <dcterms:modified xsi:type="dcterms:W3CDTF">2021-04-21T06:07:14Z</dcterms:modified>
</cp:coreProperties>
</file>