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63" r:id="rId5"/>
    <p:sldId id="259" r:id="rId6"/>
    <p:sldId id="258" r:id="rId7"/>
    <p:sldId id="262" r:id="rId8"/>
    <p:sldId id="272" r:id="rId9"/>
    <p:sldId id="271" r:id="rId10"/>
    <p:sldId id="264" r:id="rId11"/>
    <p:sldId id="277" r:id="rId12"/>
    <p:sldId id="278"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291885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309492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E2D588-FCBB-41AC-A568-C5074249D2D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35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C76E4B9-38E1-4F39-83D1-DFFC89865490}"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299114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C76E4B9-38E1-4F39-83D1-DFFC89865490}"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2D588-FCBB-41AC-A568-C5074249D2D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578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C76E4B9-38E1-4F39-83D1-DFFC89865490}"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22895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60400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381575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67045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76E4B9-38E1-4F39-83D1-DFFC89865490}" type="datetimeFigureOut">
              <a:rPr lang="ru-RU" smtClean="0"/>
              <a:t>21.10.2021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35958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C76E4B9-38E1-4F39-83D1-DFFC89865490}"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381266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C76E4B9-38E1-4F39-83D1-DFFC89865490}" type="datetimeFigureOut">
              <a:rPr lang="ru-RU" smtClean="0"/>
              <a:t>21.10.2021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316656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C76E4B9-38E1-4F39-83D1-DFFC89865490}" type="datetimeFigureOut">
              <a:rPr lang="ru-RU" smtClean="0"/>
              <a:t>21.10.2021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35236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6E4B9-38E1-4F39-83D1-DFFC89865490}" type="datetimeFigureOut">
              <a:rPr lang="ru-RU" smtClean="0"/>
              <a:t>21.10.2021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25819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C76E4B9-38E1-4F39-83D1-DFFC89865490}"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84676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C76E4B9-38E1-4F39-83D1-DFFC89865490}" type="datetimeFigureOut">
              <a:rPr lang="ru-RU" smtClean="0"/>
              <a:t>21.10.2021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2D588-FCBB-41AC-A568-C5074249D2D7}" type="slidenum">
              <a:rPr lang="ru-RU" smtClean="0"/>
              <a:t>‹#›</a:t>
            </a:fld>
            <a:endParaRPr lang="ru-RU"/>
          </a:p>
        </p:txBody>
      </p:sp>
    </p:spTree>
    <p:extLst>
      <p:ext uri="{BB962C8B-B14F-4D97-AF65-F5344CB8AC3E}">
        <p14:creationId xmlns:p14="http://schemas.microsoft.com/office/powerpoint/2010/main" val="8643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C76E4B9-38E1-4F39-83D1-DFFC89865490}" type="datetimeFigureOut">
              <a:rPr lang="ru-RU" smtClean="0"/>
              <a:t>21.10.2021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7E2D588-FCBB-41AC-A568-C5074249D2D7}" type="slidenum">
              <a:rPr lang="ru-RU" smtClean="0"/>
              <a:t>‹#›</a:t>
            </a:fld>
            <a:endParaRPr lang="ru-RU"/>
          </a:p>
        </p:txBody>
      </p:sp>
    </p:spTree>
    <p:extLst>
      <p:ext uri="{BB962C8B-B14F-4D97-AF65-F5344CB8AC3E}">
        <p14:creationId xmlns:p14="http://schemas.microsoft.com/office/powerpoint/2010/main" val="1777110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27762" y="762000"/>
            <a:ext cx="7991402" cy="2105892"/>
          </a:xfrm>
        </p:spPr>
        <p:txBody>
          <a:bodyPr>
            <a:normAutofit/>
          </a:bodyPr>
          <a:lstStyle/>
          <a:p>
            <a:pPr algn="ctr"/>
            <a:r>
              <a:rPr lang="en-US" sz="3600" b="1" dirty="0">
                <a:solidFill>
                  <a:schemeClr val="bg2">
                    <a:lumMod val="25000"/>
                  </a:schemeClr>
                </a:solidFill>
              </a:rPr>
              <a:t>Russian Translations of</a:t>
            </a:r>
            <a:br>
              <a:rPr lang="en-US" sz="3600" b="1" dirty="0">
                <a:solidFill>
                  <a:schemeClr val="bg2">
                    <a:lumMod val="25000"/>
                  </a:schemeClr>
                </a:solidFill>
              </a:rPr>
            </a:br>
            <a:r>
              <a:rPr lang="en-US" sz="3600" b="1" dirty="0">
                <a:solidFill>
                  <a:schemeClr val="bg2">
                    <a:lumMod val="25000"/>
                  </a:schemeClr>
                </a:solidFill>
              </a:rPr>
              <a:t> Kunwar </a:t>
            </a:r>
            <a:r>
              <a:rPr lang="en-US" sz="3600" b="1" dirty="0" err="1">
                <a:solidFill>
                  <a:schemeClr val="bg2">
                    <a:lumMod val="25000"/>
                  </a:schemeClr>
                </a:solidFill>
              </a:rPr>
              <a:t>Narain’s</a:t>
            </a:r>
            <a:r>
              <a:rPr lang="en-US" sz="3600" b="1" dirty="0">
                <a:solidFill>
                  <a:schemeClr val="bg2">
                    <a:lumMod val="25000"/>
                  </a:schemeClr>
                </a:solidFill>
              </a:rPr>
              <a:t> poetry</a:t>
            </a:r>
            <a:endParaRPr lang="ru-RU" b="1" dirty="0">
              <a:solidFill>
                <a:schemeClr val="bg2">
                  <a:lumMod val="25000"/>
                </a:schemeClr>
              </a:solidFill>
            </a:endParaRPr>
          </a:p>
        </p:txBody>
      </p:sp>
      <p:sp>
        <p:nvSpPr>
          <p:cNvPr id="3" name="Подзаголовок 2"/>
          <p:cNvSpPr>
            <a:spLocks noGrp="1"/>
          </p:cNvSpPr>
          <p:nvPr>
            <p:ph type="subTitle" idx="1"/>
          </p:nvPr>
        </p:nvSpPr>
        <p:spPr>
          <a:xfrm>
            <a:off x="2589213" y="4777378"/>
            <a:ext cx="9117878" cy="1720403"/>
          </a:xfrm>
        </p:spPr>
        <p:txBody>
          <a:bodyPr>
            <a:normAutofit fontScale="92500" lnSpcReduction="20000"/>
          </a:bodyPr>
          <a:lstStyle/>
          <a:p>
            <a:pPr algn="r"/>
            <a:r>
              <a:rPr lang="en-US" dirty="0"/>
              <a:t>Dr. Guzel Strelkova</a:t>
            </a:r>
          </a:p>
          <a:p>
            <a:pPr algn="r"/>
            <a:r>
              <a:rPr lang="en-US" dirty="0"/>
              <a:t>Dr. Anastasia </a:t>
            </a:r>
            <a:r>
              <a:rPr lang="en-US" dirty="0" err="1"/>
              <a:t>Guria</a:t>
            </a:r>
            <a:endParaRPr lang="en-US" dirty="0"/>
          </a:p>
          <a:p>
            <a:pPr algn="r"/>
            <a:r>
              <a:rPr lang="en-US" dirty="0"/>
              <a:t>Institute of Asian and African Studies,</a:t>
            </a:r>
          </a:p>
          <a:p>
            <a:pPr algn="r"/>
            <a:r>
              <a:rPr lang="en-US" dirty="0"/>
              <a:t>Moscow State University.</a:t>
            </a:r>
          </a:p>
          <a:p>
            <a:pPr algn="r"/>
            <a:r>
              <a:rPr lang="en-US" dirty="0"/>
              <a:t>Moscow, Russia</a:t>
            </a:r>
            <a:r>
              <a:rPr lang="ru-RU" dirty="0"/>
              <a:t> </a:t>
            </a:r>
            <a:r>
              <a:rPr lang="hi-IN" dirty="0"/>
              <a:t> </a:t>
            </a:r>
            <a:r>
              <a:rPr lang="ru-RU" dirty="0"/>
              <a:t> </a:t>
            </a:r>
          </a:p>
        </p:txBody>
      </p:sp>
      <p:sp>
        <p:nvSpPr>
          <p:cNvPr id="4" name="Прямоугольник 3"/>
          <p:cNvSpPr/>
          <p:nvPr/>
        </p:nvSpPr>
        <p:spPr>
          <a:xfrm>
            <a:off x="5347855" y="2967427"/>
            <a:ext cx="6580909" cy="1200329"/>
          </a:xfrm>
          <a:prstGeom prst="rect">
            <a:avLst/>
          </a:prstGeom>
        </p:spPr>
        <p:txBody>
          <a:bodyPr wrap="square">
            <a:spAutoFit/>
          </a:bodyPr>
          <a:lstStyle/>
          <a:p>
            <a:pPr algn="just"/>
            <a:r>
              <a:rPr lang="en-US" i="1" dirty="0">
                <a:solidFill>
                  <a:schemeClr val="bg2">
                    <a:lumMod val="25000"/>
                  </a:schemeClr>
                </a:solidFill>
                <a:latin typeface="Times New Roman" panose="02020603050405020304" pitchFamily="18" charset="0"/>
                <a:ea typeface="Calibri" panose="020F0502020204030204" pitchFamily="34" charset="0"/>
              </a:rPr>
              <a:t>Translations is a high and difficult art, united by two  paradoxical situations: first, translation is impossible, second, every time it is an exception.</a:t>
            </a:r>
            <a:endParaRPr lang="en-US" dirty="0">
              <a:solidFill>
                <a:schemeClr val="bg2">
                  <a:lumMod val="25000"/>
                </a:schemeClr>
              </a:solidFill>
              <a:latin typeface="Times New Roman" panose="02020603050405020304" pitchFamily="18" charset="0"/>
              <a:ea typeface="Calibri" panose="020F0502020204030204" pitchFamily="34" charset="0"/>
            </a:endParaRPr>
          </a:p>
          <a:p>
            <a:pPr algn="r"/>
            <a:r>
              <a:rPr lang="en-US" dirty="0" err="1">
                <a:solidFill>
                  <a:schemeClr val="bg2">
                    <a:lumMod val="25000"/>
                  </a:schemeClr>
                </a:solidFill>
                <a:latin typeface="Times New Roman" panose="02020603050405020304" pitchFamily="18" charset="0"/>
                <a:ea typeface="Calibri" panose="020F0502020204030204" pitchFamily="34" charset="0"/>
              </a:rPr>
              <a:t>S.Ya</a:t>
            </a:r>
            <a:r>
              <a:rPr lang="en-US" dirty="0">
                <a:solidFill>
                  <a:schemeClr val="bg2">
                    <a:lumMod val="25000"/>
                  </a:schemeClr>
                </a:solidFill>
                <a:latin typeface="Times New Roman" panose="02020603050405020304" pitchFamily="18" charset="0"/>
                <a:ea typeface="Calibri" panose="020F0502020204030204" pitchFamily="34" charset="0"/>
              </a:rPr>
              <a:t>. </a:t>
            </a:r>
            <a:r>
              <a:rPr lang="en-US" dirty="0" err="1">
                <a:solidFill>
                  <a:schemeClr val="bg2">
                    <a:lumMod val="25000"/>
                  </a:schemeClr>
                </a:solidFill>
                <a:latin typeface="Times New Roman" panose="02020603050405020304" pitchFamily="18" charset="0"/>
                <a:ea typeface="Calibri" panose="020F0502020204030204" pitchFamily="34" charset="0"/>
              </a:rPr>
              <a:t>Marshak</a:t>
            </a:r>
            <a:r>
              <a:rPr lang="ru-RU" dirty="0">
                <a:solidFill>
                  <a:schemeClr val="bg2">
                    <a:lumMod val="25000"/>
                  </a:schemeClr>
                </a:solidFill>
                <a:latin typeface="Times New Roman" panose="02020603050405020304" pitchFamily="18" charset="0"/>
                <a:ea typeface="Calibri" panose="020F0502020204030204" pitchFamily="34" charset="0"/>
              </a:rPr>
              <a:t>. </a:t>
            </a:r>
            <a:r>
              <a:rPr lang="en-US" dirty="0">
                <a:solidFill>
                  <a:schemeClr val="bg2">
                    <a:lumMod val="25000"/>
                  </a:schemeClr>
                </a:solidFill>
                <a:latin typeface="Times New Roman" panose="02020603050405020304" pitchFamily="18" charset="0"/>
                <a:ea typeface="Calibri" panose="020F0502020204030204" pitchFamily="34" charset="0"/>
              </a:rPr>
              <a:t>Poetry of translation</a:t>
            </a:r>
            <a:endParaRPr lang="ru-RU" dirty="0">
              <a:solidFill>
                <a:schemeClr val="bg2">
                  <a:lumMod val="25000"/>
                </a:schemeClr>
              </a:solidFill>
            </a:endParaRPr>
          </a:p>
        </p:txBody>
      </p:sp>
    </p:spTree>
    <p:extLst>
      <p:ext uri="{BB962C8B-B14F-4D97-AF65-F5344CB8AC3E}">
        <p14:creationId xmlns:p14="http://schemas.microsoft.com/office/powerpoint/2010/main" val="171486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7499" y="424072"/>
            <a:ext cx="3887449" cy="976312"/>
          </a:xfrm>
        </p:spPr>
        <p:txBody>
          <a:bodyPr>
            <a:noAutofit/>
          </a:bodyPr>
          <a:lstStyle/>
          <a:p>
            <a:r>
              <a:rPr lang="en-US" b="1" dirty="0"/>
              <a:t>An English translation of Kunwar </a:t>
            </a:r>
            <a:r>
              <a:rPr lang="en-US" b="1" dirty="0" err="1"/>
              <a:t>Narain</a:t>
            </a:r>
            <a:br>
              <a:rPr lang="en-US" b="1" dirty="0"/>
            </a:br>
            <a:r>
              <a:rPr lang="en-US" b="1" dirty="0"/>
              <a:t>collection  of stories  “</a:t>
            </a:r>
            <a:r>
              <a:rPr lang="en-US" b="1" dirty="0" err="1"/>
              <a:t>Akaaron</a:t>
            </a:r>
            <a:r>
              <a:rPr lang="en-US" b="1" dirty="0"/>
              <a:t> </a:t>
            </a:r>
            <a:r>
              <a:rPr lang="en-US" b="1" dirty="0" err="1"/>
              <a:t>kaa</a:t>
            </a:r>
            <a:r>
              <a:rPr lang="en-US" b="1" dirty="0"/>
              <a:t> </a:t>
            </a:r>
            <a:r>
              <a:rPr lang="en-US" b="1" dirty="0" err="1"/>
              <a:t>aaspaas</a:t>
            </a:r>
            <a:r>
              <a:rPr lang="en-US" b="1" dirty="0"/>
              <a:t>”</a:t>
            </a:r>
            <a:endParaRPr lang="ru-RU" b="1" dirty="0"/>
          </a:p>
        </p:txBody>
      </p:sp>
      <p:sp>
        <p:nvSpPr>
          <p:cNvPr id="4" name="Текст 3"/>
          <p:cNvSpPr>
            <a:spLocks noGrp="1"/>
          </p:cNvSpPr>
          <p:nvPr>
            <p:ph type="body" sz="half" idx="2"/>
          </p:nvPr>
        </p:nvSpPr>
        <p:spPr>
          <a:xfrm>
            <a:off x="22920130" y="104386"/>
            <a:ext cx="73304" cy="1117268"/>
          </a:xfrm>
        </p:spPr>
        <p:txBody>
          <a:bodyPr/>
          <a:lstStyle/>
          <a:p>
            <a:endParaRPr lang="ru-RU" dirty="0"/>
          </a:p>
        </p:txBody>
      </p:sp>
      <p:pic>
        <p:nvPicPr>
          <p:cNvPr id="6146" name="Picture 2" descr="Buy The Play of Dolls: Stories Book Online at Low Prices in India | The  Play of Dolls: Stories Reviews &amp; Ratings - Amazon.i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59962" y="104386"/>
            <a:ext cx="4484918" cy="68833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uy The Play of Dolls: Stories Book Online at Low Prices in India | The  Play of Dolls: Stories Reviews &amp; Ratings - Amazon.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026" y="1685993"/>
            <a:ext cx="2793505" cy="425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6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041AC-516B-4294-8316-F420C23BDE43}"/>
              </a:ext>
            </a:extLst>
          </p:cNvPr>
          <p:cNvSpPr>
            <a:spLocks noGrp="1"/>
          </p:cNvSpPr>
          <p:nvPr>
            <p:ph type="title"/>
          </p:nvPr>
        </p:nvSpPr>
        <p:spPr/>
        <p:txBody>
          <a:bodyPr>
            <a:normAutofit/>
          </a:bodyPr>
          <a:lstStyle/>
          <a:p>
            <a:pPr algn="ctr"/>
            <a:r>
              <a:rPr lang="en-US" sz="2800" b="1" i="1" u="sng" dirty="0"/>
              <a:t>Kunwar </a:t>
            </a:r>
            <a:r>
              <a:rPr lang="en-US" sz="2800" b="1" i="1" u="sng" dirty="0" err="1"/>
              <a:t>Narain</a:t>
            </a:r>
            <a:br>
              <a:rPr lang="en-US" sz="2800" b="1" i="1" u="sng" dirty="0"/>
            </a:br>
            <a:r>
              <a:rPr lang="en-US" sz="2800" b="1" i="1" u="sng" dirty="0"/>
              <a:t>Neem </a:t>
            </a:r>
            <a:r>
              <a:rPr lang="en-US" sz="2800" b="1" i="1" u="sng" dirty="0" err="1"/>
              <a:t>ke</a:t>
            </a:r>
            <a:r>
              <a:rPr lang="en-US" sz="2800" b="1" i="1" u="sng" dirty="0"/>
              <a:t> </a:t>
            </a:r>
            <a:r>
              <a:rPr lang="en-US" sz="2800" b="1" i="1" u="sng" dirty="0" err="1"/>
              <a:t>phul</a:t>
            </a:r>
            <a:r>
              <a:rPr lang="en-US" sz="2800" b="1" i="1" u="sng" dirty="0"/>
              <a:t>    Flowers of Neem</a:t>
            </a:r>
            <a:endParaRPr lang="ru-RU" sz="2800" dirty="0"/>
          </a:p>
        </p:txBody>
      </p:sp>
      <p:sp>
        <p:nvSpPr>
          <p:cNvPr id="3" name="Объект 2">
            <a:extLst>
              <a:ext uri="{FF2B5EF4-FFF2-40B4-BE49-F238E27FC236}">
                <a16:creationId xmlns:a16="http://schemas.microsoft.com/office/drawing/2014/main" id="{1D776DCB-980C-4BB4-844F-7B0359521A28}"/>
              </a:ext>
            </a:extLst>
          </p:cNvPr>
          <p:cNvSpPr>
            <a:spLocks noGrp="1"/>
          </p:cNvSpPr>
          <p:nvPr>
            <p:ph sz="half" idx="1"/>
          </p:nvPr>
        </p:nvSpPr>
        <p:spPr>
          <a:xfrm>
            <a:off x="2592924" y="2126222"/>
            <a:ext cx="4313864" cy="3777622"/>
          </a:xfrm>
        </p:spPr>
        <p:txBody>
          <a:bodyPr>
            <a:noAutofit/>
          </a:bodyPr>
          <a:lstStyle/>
          <a:p>
            <a:pPr marL="0" indent="0" algn="ctr">
              <a:buNone/>
            </a:pPr>
            <a:r>
              <a:rPr lang="en-US" b="1" i="1" u="sng" dirty="0" err="1"/>
              <a:t>Tsvety</a:t>
            </a:r>
            <a:r>
              <a:rPr lang="en-US" b="1" i="1" u="sng" dirty="0"/>
              <a:t> </a:t>
            </a:r>
            <a:r>
              <a:rPr lang="en-US" b="1" i="1" u="sng" dirty="0" err="1"/>
              <a:t>nimaa</a:t>
            </a:r>
            <a:r>
              <a:rPr lang="ru-RU" b="1" i="1" u="sng" dirty="0">
                <a:effectLst/>
              </a:rPr>
              <a:t> </a:t>
            </a:r>
          </a:p>
          <a:p>
            <a:pPr marL="0" indent="0">
              <a:buNone/>
            </a:pPr>
            <a:r>
              <a:rPr lang="en-US" b="1" dirty="0" err="1"/>
              <a:t>Terpko-sladkim</a:t>
            </a:r>
            <a:r>
              <a:rPr lang="en-US" b="1" dirty="0"/>
              <a:t> </a:t>
            </a:r>
            <a:r>
              <a:rPr lang="en-US" b="1" dirty="0" err="1"/>
              <a:t>aromatom</a:t>
            </a:r>
            <a:r>
              <a:rPr lang="en-US" b="1" dirty="0"/>
              <a:t> </a:t>
            </a:r>
            <a:r>
              <a:rPr lang="en-US" b="1" dirty="0" err="1"/>
              <a:t>lekarstva</a:t>
            </a:r>
            <a:endParaRPr lang="ru-RU" b="1" dirty="0"/>
          </a:p>
          <a:p>
            <a:pPr marL="0" indent="0">
              <a:buNone/>
            </a:pPr>
            <a:r>
              <a:rPr lang="en-US" b="1" dirty="0" err="1"/>
              <a:t>Napolnyalsya</a:t>
            </a:r>
            <a:r>
              <a:rPr lang="en-US" b="1" dirty="0"/>
              <a:t> </a:t>
            </a:r>
            <a:r>
              <a:rPr lang="en-US" b="1" dirty="0" err="1"/>
              <a:t>dom</a:t>
            </a:r>
            <a:r>
              <a:rPr lang="ru-RU" b="1" dirty="0">
                <a:effectLst/>
              </a:rPr>
              <a:t>  </a:t>
            </a:r>
          </a:p>
          <a:p>
            <a:pPr marL="0" indent="0">
              <a:buNone/>
            </a:pPr>
            <a:r>
              <a:rPr lang="en-US" b="1" dirty="0" err="1"/>
              <a:t>Kogda</a:t>
            </a:r>
            <a:r>
              <a:rPr lang="en-US" b="1" dirty="0"/>
              <a:t> </a:t>
            </a:r>
            <a:r>
              <a:rPr lang="en-US" b="1" dirty="0" err="1"/>
              <a:t>vo</a:t>
            </a:r>
            <a:r>
              <a:rPr lang="en-US" b="1" dirty="0"/>
              <a:t> </a:t>
            </a:r>
            <a:r>
              <a:rPr lang="en-US" b="1" dirty="0" err="1"/>
              <a:t>dvore</a:t>
            </a:r>
            <a:r>
              <a:rPr lang="en-US" b="1" dirty="0"/>
              <a:t> </a:t>
            </a:r>
            <a:r>
              <a:rPr lang="en-US" b="1" dirty="0" err="1"/>
              <a:t>na</a:t>
            </a:r>
            <a:r>
              <a:rPr lang="en-US" b="1" dirty="0"/>
              <a:t> </a:t>
            </a:r>
            <a:r>
              <a:rPr lang="en-US" b="1" dirty="0" err="1"/>
              <a:t>dereve</a:t>
            </a:r>
            <a:r>
              <a:rPr lang="en-US" b="1" dirty="0"/>
              <a:t> </a:t>
            </a:r>
            <a:r>
              <a:rPr lang="en-US" b="1" dirty="0" err="1"/>
              <a:t>nim</a:t>
            </a:r>
            <a:r>
              <a:rPr lang="en-US" b="1" dirty="0"/>
              <a:t> </a:t>
            </a:r>
            <a:r>
              <a:rPr lang="en-US" b="1" dirty="0" err="1"/>
              <a:t>tsvety</a:t>
            </a:r>
            <a:r>
              <a:rPr lang="en-US" b="1" dirty="0"/>
              <a:t> </a:t>
            </a:r>
            <a:r>
              <a:rPr lang="en-US" b="1" dirty="0" err="1"/>
              <a:t>poyavlyalis</a:t>
            </a:r>
            <a:r>
              <a:rPr lang="en-US" b="1" dirty="0"/>
              <a:t>’</a:t>
            </a:r>
            <a:r>
              <a:rPr lang="ru-RU" b="1" dirty="0">
                <a:effectLst/>
              </a:rPr>
              <a:t> </a:t>
            </a:r>
          </a:p>
          <a:p>
            <a:pPr marL="0" indent="0">
              <a:buNone/>
            </a:pPr>
            <a:r>
              <a:rPr lang="en-US" b="1" dirty="0" err="1"/>
              <a:t>Slovno</a:t>
            </a:r>
            <a:r>
              <a:rPr lang="en-US" b="1" dirty="0"/>
              <a:t> </a:t>
            </a:r>
            <a:r>
              <a:rPr lang="en-US" b="1" dirty="0" err="1"/>
              <a:t>mylnye</a:t>
            </a:r>
            <a:r>
              <a:rPr lang="en-US" b="1" dirty="0"/>
              <a:t> </a:t>
            </a:r>
            <a:r>
              <a:rPr lang="en-US" b="1" dirty="0" err="1"/>
              <a:t>puzyrki</a:t>
            </a:r>
            <a:r>
              <a:rPr lang="ru-RU" b="1" dirty="0">
                <a:effectLst/>
              </a:rPr>
              <a:t> </a:t>
            </a:r>
          </a:p>
          <a:p>
            <a:pPr marL="0" indent="0">
              <a:buNone/>
            </a:pPr>
            <a:r>
              <a:rPr lang="en-US" b="1" dirty="0"/>
              <a:t>V </a:t>
            </a:r>
            <a:r>
              <a:rPr lang="en-US" b="1" dirty="0" err="1"/>
              <a:t>vozduhe</a:t>
            </a:r>
            <a:r>
              <a:rPr lang="en-US" b="1" dirty="0"/>
              <a:t> </a:t>
            </a:r>
            <a:r>
              <a:rPr lang="en-US" b="1" dirty="0" err="1"/>
              <a:t>letyaschiye</a:t>
            </a:r>
            <a:r>
              <a:rPr lang="en-US" b="1" dirty="0"/>
              <a:t> </a:t>
            </a:r>
            <a:r>
              <a:rPr lang="en-US" b="1" dirty="0" err="1"/>
              <a:t>melkie-melkie</a:t>
            </a:r>
            <a:r>
              <a:rPr lang="en-US" b="1" dirty="0"/>
              <a:t> </a:t>
            </a:r>
            <a:r>
              <a:rPr lang="en-US" b="1" dirty="0" err="1"/>
              <a:t>tsvetochki</a:t>
            </a:r>
            <a:r>
              <a:rPr lang="ru-RU" b="1" dirty="0">
                <a:effectLst/>
              </a:rPr>
              <a:t> </a:t>
            </a:r>
          </a:p>
          <a:p>
            <a:pPr marL="0" indent="0">
              <a:buNone/>
            </a:pPr>
            <a:r>
              <a:rPr lang="en-US" b="1" dirty="0"/>
              <a:t>Odin - </a:t>
            </a:r>
            <a:r>
              <a:rPr lang="en-US" b="1" dirty="0" err="1"/>
              <a:t>dva</a:t>
            </a:r>
            <a:r>
              <a:rPr lang="en-US" b="1" dirty="0"/>
              <a:t> v </a:t>
            </a:r>
            <a:r>
              <a:rPr lang="en-US" b="1" dirty="0" err="1"/>
              <a:t>maminyh</a:t>
            </a:r>
            <a:r>
              <a:rPr lang="en-US" b="1" dirty="0"/>
              <a:t> </a:t>
            </a:r>
            <a:r>
              <a:rPr lang="en-US" b="1" dirty="0" err="1"/>
              <a:t>volosah</a:t>
            </a:r>
            <a:r>
              <a:rPr lang="en-US" b="1" dirty="0"/>
              <a:t> </a:t>
            </a:r>
            <a:r>
              <a:rPr lang="en-US" b="1" dirty="0" err="1"/>
              <a:t>putalis</a:t>
            </a:r>
            <a:r>
              <a:rPr lang="en-US" b="1" dirty="0"/>
              <a:t>’</a:t>
            </a:r>
            <a:r>
              <a:rPr lang="ru-RU" b="1" dirty="0">
                <a:effectLst/>
              </a:rPr>
              <a:t> </a:t>
            </a:r>
          </a:p>
          <a:p>
            <a:pPr marL="0" indent="0">
              <a:buNone/>
            </a:pPr>
            <a:r>
              <a:rPr lang="en-US" b="1" dirty="0" err="1"/>
              <a:t>Kogda</a:t>
            </a:r>
            <a:r>
              <a:rPr lang="en-US" b="1" dirty="0"/>
              <a:t> </a:t>
            </a:r>
            <a:r>
              <a:rPr lang="en-US" b="1" dirty="0" err="1"/>
              <a:t>ona</a:t>
            </a:r>
            <a:r>
              <a:rPr lang="en-US" b="1" dirty="0"/>
              <a:t>, </a:t>
            </a:r>
            <a:r>
              <a:rPr lang="en-US" b="1" dirty="0" err="1"/>
              <a:t>poliv</a:t>
            </a:r>
            <a:r>
              <a:rPr lang="en-US" b="1" dirty="0"/>
              <a:t> </a:t>
            </a:r>
            <a:r>
              <a:rPr lang="en-US" b="1" dirty="0" err="1"/>
              <a:t>kustik</a:t>
            </a:r>
            <a:r>
              <a:rPr lang="en-US" b="1" dirty="0"/>
              <a:t> </a:t>
            </a:r>
            <a:r>
              <a:rPr lang="en-US" b="1" dirty="0" err="1"/>
              <a:t>tulsi</a:t>
            </a:r>
            <a:r>
              <a:rPr lang="en-US" b="1" dirty="0"/>
              <a:t>,</a:t>
            </a:r>
            <a:r>
              <a:rPr lang="ru-RU" b="1" dirty="0">
                <a:effectLst/>
              </a:rPr>
              <a:t> </a:t>
            </a:r>
          </a:p>
          <a:p>
            <a:pPr marL="0" indent="0">
              <a:buNone/>
            </a:pPr>
            <a:r>
              <a:rPr lang="en-US" b="1" dirty="0"/>
              <a:t>So </a:t>
            </a:r>
            <a:r>
              <a:rPr lang="en-US" b="1" dirty="0" err="1"/>
              <a:t>dvora</a:t>
            </a:r>
            <a:r>
              <a:rPr lang="en-US" b="1" dirty="0"/>
              <a:t> </a:t>
            </a:r>
            <a:r>
              <a:rPr lang="en-US" b="1" dirty="0" err="1"/>
              <a:t>vozvrashalas</a:t>
            </a:r>
            <a:r>
              <a:rPr lang="en-US" sz="1600" b="1" dirty="0"/>
              <a:t>’.</a:t>
            </a:r>
            <a:endParaRPr lang="ru-RU" sz="1600" b="1" dirty="0"/>
          </a:p>
        </p:txBody>
      </p:sp>
      <p:sp>
        <p:nvSpPr>
          <p:cNvPr id="4" name="Объект 3">
            <a:extLst>
              <a:ext uri="{FF2B5EF4-FFF2-40B4-BE49-F238E27FC236}">
                <a16:creationId xmlns:a16="http://schemas.microsoft.com/office/drawing/2014/main" id="{167AA6A0-DA8A-42C9-ABE7-91BB93FC0E68}"/>
              </a:ext>
            </a:extLst>
          </p:cNvPr>
          <p:cNvSpPr>
            <a:spLocks noGrp="1"/>
          </p:cNvSpPr>
          <p:nvPr>
            <p:ph sz="half" idx="2"/>
          </p:nvPr>
        </p:nvSpPr>
        <p:spPr/>
        <p:txBody>
          <a:bodyPr>
            <a:normAutofit fontScale="25000" lnSpcReduction="20000"/>
          </a:bodyPr>
          <a:lstStyle/>
          <a:p>
            <a:pPr marL="0" indent="0" algn="ctr">
              <a:buNone/>
            </a:pPr>
            <a:r>
              <a:rPr lang="en-US" sz="7200" b="1" u="sng" dirty="0"/>
              <a:t>Flowers of </a:t>
            </a:r>
            <a:r>
              <a:rPr lang="en-US" sz="7200" b="1" u="sng" dirty="0" err="1"/>
              <a:t>Neeml</a:t>
            </a:r>
            <a:endParaRPr lang="en-US" sz="7200" b="1" u="sng" dirty="0"/>
          </a:p>
          <a:p>
            <a:pPr marL="0" indent="0">
              <a:buNone/>
            </a:pPr>
            <a:endParaRPr lang="en-US" sz="7200" b="1" dirty="0"/>
          </a:p>
          <a:p>
            <a:pPr marL="0" indent="0">
              <a:buNone/>
            </a:pPr>
            <a:r>
              <a:rPr lang="en-US" sz="7200" b="1" i="1" dirty="0"/>
              <a:t>With a bitter-sweet smell of medicine</a:t>
            </a:r>
            <a:endParaRPr lang="ru-RU" sz="7200" b="1" i="1" dirty="0"/>
          </a:p>
          <a:p>
            <a:pPr marL="0" indent="0">
              <a:buNone/>
            </a:pPr>
            <a:r>
              <a:rPr lang="en-US" sz="7200" b="1" i="1" dirty="0"/>
              <a:t>The house filled up </a:t>
            </a:r>
            <a:endParaRPr lang="ru-RU" sz="7200" b="1" i="1" dirty="0"/>
          </a:p>
          <a:p>
            <a:pPr marL="0" indent="0">
              <a:buNone/>
            </a:pPr>
            <a:r>
              <a:rPr lang="en-US" sz="7200" b="1" i="1" dirty="0"/>
              <a:t>When in the yard on the Neem</a:t>
            </a:r>
            <a:r>
              <a:rPr lang="ru-RU" sz="7200" b="1" i="1" dirty="0"/>
              <a:t> </a:t>
            </a:r>
            <a:r>
              <a:rPr lang="en-US" sz="7200" b="1" i="1" dirty="0"/>
              <a:t>tree flowers appeared</a:t>
            </a:r>
            <a:r>
              <a:rPr lang="ru-RU" sz="7200" b="1" i="1" dirty="0"/>
              <a:t> </a:t>
            </a:r>
          </a:p>
          <a:p>
            <a:pPr marL="0" indent="0">
              <a:buNone/>
            </a:pPr>
            <a:r>
              <a:rPr lang="en-US" sz="7200" b="1" i="1" dirty="0"/>
              <a:t>Like small soap bubbles</a:t>
            </a:r>
            <a:r>
              <a:rPr lang="ru-RU" sz="7200" b="1" i="1" dirty="0"/>
              <a:t> </a:t>
            </a:r>
          </a:p>
          <a:p>
            <a:pPr marL="0" indent="0">
              <a:buNone/>
            </a:pPr>
            <a:r>
              <a:rPr lang="en-US" sz="7200" b="1" i="1" dirty="0"/>
              <a:t>In the air flying tiny – tiny white flowers.</a:t>
            </a:r>
            <a:r>
              <a:rPr lang="ru-RU" sz="7200" b="1" i="1" dirty="0"/>
              <a:t> </a:t>
            </a:r>
          </a:p>
          <a:p>
            <a:pPr marL="0" indent="0">
              <a:buNone/>
            </a:pPr>
            <a:r>
              <a:rPr lang="en-US" sz="7200" b="1" i="1" dirty="0"/>
              <a:t>One or two in mother’s hair entangled</a:t>
            </a:r>
            <a:r>
              <a:rPr lang="ru-RU" sz="7200" b="1" i="1" dirty="0"/>
              <a:t> </a:t>
            </a:r>
          </a:p>
          <a:p>
            <a:pPr marL="0" indent="0">
              <a:buNone/>
            </a:pPr>
            <a:r>
              <a:rPr lang="en-US" sz="7200" b="1" i="1" dirty="0"/>
              <a:t>When she after watering a small bush of </a:t>
            </a:r>
            <a:r>
              <a:rPr lang="en-US" sz="7200" b="1" i="1" dirty="0" err="1"/>
              <a:t>tulsi</a:t>
            </a:r>
            <a:r>
              <a:rPr lang="ru-RU" sz="7200" b="1" i="1" dirty="0"/>
              <a:t> </a:t>
            </a:r>
          </a:p>
          <a:p>
            <a:pPr marL="0" indent="0">
              <a:buNone/>
            </a:pPr>
            <a:r>
              <a:rPr lang="en-US" sz="7200" b="1" i="1" dirty="0"/>
              <a:t>Was returning from the court</a:t>
            </a:r>
            <a:r>
              <a:rPr lang="ru-RU" sz="7200" b="1" i="1" dirty="0"/>
              <a:t> </a:t>
            </a:r>
          </a:p>
          <a:p>
            <a:endParaRPr lang="ru-RU" dirty="0"/>
          </a:p>
        </p:txBody>
      </p:sp>
    </p:spTree>
    <p:extLst>
      <p:ext uri="{BB962C8B-B14F-4D97-AF65-F5344CB8AC3E}">
        <p14:creationId xmlns:p14="http://schemas.microsoft.com/office/powerpoint/2010/main" val="286072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8577DF-C79C-43FE-88BE-C8F28D3D1B2A}"/>
              </a:ext>
            </a:extLst>
          </p:cNvPr>
          <p:cNvSpPr>
            <a:spLocks noGrp="1"/>
          </p:cNvSpPr>
          <p:nvPr>
            <p:ph type="title"/>
          </p:nvPr>
        </p:nvSpPr>
        <p:spPr>
          <a:xfrm>
            <a:off x="2589212" y="629526"/>
            <a:ext cx="8911687" cy="1280890"/>
          </a:xfrm>
        </p:spPr>
        <p:txBody>
          <a:bodyPr>
            <a:normAutofit/>
          </a:bodyPr>
          <a:lstStyle/>
          <a:p>
            <a:pPr algn="ctr"/>
            <a:r>
              <a:rPr lang="en-US" sz="2800" dirty="0"/>
              <a:t>Kunwar </a:t>
            </a:r>
            <a:r>
              <a:rPr lang="en-US" sz="2800" dirty="0" err="1"/>
              <a:t>Narain</a:t>
            </a:r>
            <a:r>
              <a:rPr lang="en-US" sz="2800" dirty="0"/>
              <a:t> </a:t>
            </a:r>
            <a:br>
              <a:rPr lang="en-US" sz="2800" dirty="0"/>
            </a:br>
            <a:r>
              <a:rPr lang="en-US" sz="2800" dirty="0"/>
              <a:t>Neem </a:t>
            </a:r>
            <a:r>
              <a:rPr lang="en-US" sz="2800" dirty="0" err="1"/>
              <a:t>ke</a:t>
            </a:r>
            <a:r>
              <a:rPr lang="en-US" sz="2800" dirty="0"/>
              <a:t> </a:t>
            </a:r>
            <a:r>
              <a:rPr lang="en-US" sz="2800" dirty="0" err="1"/>
              <a:t>phul</a:t>
            </a:r>
            <a:endParaRPr lang="ru-RU" sz="2800" dirty="0"/>
          </a:p>
        </p:txBody>
      </p:sp>
      <p:sp>
        <p:nvSpPr>
          <p:cNvPr id="3" name="Объект 2">
            <a:extLst>
              <a:ext uri="{FF2B5EF4-FFF2-40B4-BE49-F238E27FC236}">
                <a16:creationId xmlns:a16="http://schemas.microsoft.com/office/drawing/2014/main" id="{04417EAC-4CEE-4A3D-99A4-1583C2F49F18}"/>
              </a:ext>
            </a:extLst>
          </p:cNvPr>
          <p:cNvSpPr>
            <a:spLocks noGrp="1"/>
          </p:cNvSpPr>
          <p:nvPr>
            <p:ph sz="half" idx="1"/>
          </p:nvPr>
        </p:nvSpPr>
        <p:spPr>
          <a:xfrm>
            <a:off x="2589212" y="1810407"/>
            <a:ext cx="4313864" cy="3777622"/>
          </a:xfrm>
        </p:spPr>
        <p:txBody>
          <a:bodyPr>
            <a:normAutofit fontScale="25000" lnSpcReduction="20000"/>
          </a:bodyPr>
          <a:lstStyle/>
          <a:p>
            <a:pPr marL="0" indent="0" algn="ctr">
              <a:buNone/>
            </a:pPr>
            <a:r>
              <a:rPr lang="en-US" sz="7200" b="1" i="1" u="sng" dirty="0" err="1"/>
              <a:t>Tsvety</a:t>
            </a:r>
            <a:r>
              <a:rPr lang="en-US" sz="7200" b="1" i="1" u="sng" dirty="0"/>
              <a:t> </a:t>
            </a:r>
            <a:r>
              <a:rPr lang="en-US" sz="7200" b="1" i="1" u="sng" dirty="0" err="1"/>
              <a:t>nimaa</a:t>
            </a:r>
            <a:r>
              <a:rPr lang="en-US" sz="7200" b="1" i="1" u="sng" dirty="0"/>
              <a:t>                                    </a:t>
            </a:r>
            <a:endParaRPr lang="ru-RU" sz="7200" b="1" i="1" u="sng" dirty="0">
              <a:effectLst/>
            </a:endParaRPr>
          </a:p>
          <a:p>
            <a:pPr marL="0" indent="0">
              <a:buNone/>
            </a:pPr>
            <a:endParaRPr lang="ru-RU" sz="6400" dirty="0">
              <a:effectLst/>
            </a:endParaRPr>
          </a:p>
          <a:p>
            <a:pPr marL="0" indent="0">
              <a:buNone/>
            </a:pPr>
            <a:r>
              <a:rPr lang="en-US" sz="7200" b="1" dirty="0" err="1"/>
              <a:t>Udivitel’no</a:t>
            </a:r>
            <a:r>
              <a:rPr lang="en-US" sz="7200" b="1" dirty="0"/>
              <a:t>, </a:t>
            </a:r>
            <a:r>
              <a:rPr lang="en-US" sz="7200" b="1" dirty="0" err="1"/>
              <a:t>kogda</a:t>
            </a:r>
            <a:r>
              <a:rPr lang="en-US" sz="7200" b="1" dirty="0"/>
              <a:t> by </a:t>
            </a:r>
            <a:r>
              <a:rPr lang="en-US" sz="7200" b="1" dirty="0" err="1"/>
              <a:t>ob</a:t>
            </a:r>
            <a:r>
              <a:rPr lang="en-US" sz="7200" b="1" dirty="0"/>
              <a:t> </a:t>
            </a:r>
            <a:r>
              <a:rPr lang="en-US" sz="7200" b="1" dirty="0" err="1"/>
              <a:t>etih</a:t>
            </a:r>
            <a:r>
              <a:rPr lang="en-US" sz="7200" b="1" dirty="0"/>
              <a:t> </a:t>
            </a:r>
            <a:r>
              <a:rPr lang="en-US" sz="7200" b="1" dirty="0" err="1"/>
              <a:t>tsvetah</a:t>
            </a:r>
            <a:r>
              <a:rPr lang="en-US" sz="7200" b="1" dirty="0"/>
              <a:t> ne </a:t>
            </a:r>
            <a:r>
              <a:rPr lang="en-US" sz="7200" b="1" dirty="0" err="1"/>
              <a:t>dumal</a:t>
            </a:r>
            <a:r>
              <a:rPr lang="en-US" sz="7200" b="1" dirty="0"/>
              <a:t>, </a:t>
            </a:r>
            <a:endParaRPr lang="ru-RU" sz="7200" b="1" dirty="0"/>
          </a:p>
          <a:p>
            <a:pPr marL="0" indent="0">
              <a:buNone/>
            </a:pPr>
            <a:r>
              <a:rPr lang="en-US" sz="7200" b="1" dirty="0" err="1"/>
              <a:t>Dumal</a:t>
            </a:r>
            <a:r>
              <a:rPr lang="en-US" sz="7200" b="1" dirty="0"/>
              <a:t> o </a:t>
            </a:r>
            <a:r>
              <a:rPr lang="en-US" sz="7200" b="1" dirty="0" err="1"/>
              <a:t>nih</a:t>
            </a:r>
            <a:r>
              <a:rPr lang="en-US" sz="7200" b="1" dirty="0"/>
              <a:t> </a:t>
            </a:r>
            <a:r>
              <a:rPr lang="en-US" sz="7200" b="1" dirty="0" err="1"/>
              <a:t>vo</a:t>
            </a:r>
            <a:r>
              <a:rPr lang="en-US" sz="7200" b="1" dirty="0"/>
              <a:t> </a:t>
            </a:r>
            <a:r>
              <a:rPr lang="en-US" sz="7200" b="1" dirty="0" err="1"/>
              <a:t>mnojestvenom</a:t>
            </a:r>
            <a:r>
              <a:rPr lang="en-US" sz="7200" b="1" dirty="0"/>
              <a:t> </a:t>
            </a:r>
            <a:r>
              <a:rPr lang="en-US" sz="7200" b="1" dirty="0" err="1"/>
              <a:t>chisle</a:t>
            </a:r>
            <a:r>
              <a:rPr lang="en-US" sz="7200" b="1" dirty="0"/>
              <a:t> </a:t>
            </a:r>
            <a:endParaRPr lang="ru-RU" sz="7200" b="1" dirty="0"/>
          </a:p>
          <a:p>
            <a:pPr marL="0" indent="0">
              <a:buNone/>
            </a:pPr>
            <a:r>
              <a:rPr lang="en-US" sz="7200" b="1" dirty="0"/>
              <a:t>Ni </a:t>
            </a:r>
            <a:r>
              <a:rPr lang="en-US" sz="7200" b="1" dirty="0" err="1"/>
              <a:t>razu</a:t>
            </a:r>
            <a:r>
              <a:rPr lang="en-US" sz="7200" b="1" dirty="0"/>
              <a:t> ne </a:t>
            </a:r>
            <a:r>
              <a:rPr lang="en-US" sz="7200" b="1" dirty="0" err="1"/>
              <a:t>videl</a:t>
            </a:r>
            <a:r>
              <a:rPr lang="en-US" sz="7200" b="1" dirty="0"/>
              <a:t> </a:t>
            </a:r>
            <a:r>
              <a:rPr lang="en-US" sz="7200" b="1" dirty="0" err="1"/>
              <a:t>ih</a:t>
            </a:r>
            <a:r>
              <a:rPr lang="en-US" sz="7200" b="1" dirty="0"/>
              <a:t> </a:t>
            </a:r>
            <a:r>
              <a:rPr lang="en-US" sz="7200" b="1" dirty="0" err="1"/>
              <a:t>uvyadaniya</a:t>
            </a:r>
            <a:r>
              <a:rPr lang="en-US" sz="7200" b="1" dirty="0"/>
              <a:t> – </a:t>
            </a:r>
            <a:r>
              <a:rPr lang="en-US" sz="7200" b="1" dirty="0" err="1"/>
              <a:t>i</a:t>
            </a:r>
            <a:r>
              <a:rPr lang="en-US" sz="7200" b="1" dirty="0"/>
              <a:t> </a:t>
            </a:r>
            <a:r>
              <a:rPr lang="en-US" sz="7200" b="1" dirty="0" err="1"/>
              <a:t>tak</a:t>
            </a:r>
            <a:r>
              <a:rPr lang="en-US" sz="7200" b="1" dirty="0"/>
              <a:t> je</a:t>
            </a:r>
            <a:endParaRPr lang="ru-RU" sz="7200" b="1" dirty="0"/>
          </a:p>
          <a:p>
            <a:pPr marL="0" indent="0">
              <a:buNone/>
            </a:pPr>
            <a:r>
              <a:rPr lang="en-US" sz="7200" b="1" dirty="0"/>
              <a:t>V </a:t>
            </a:r>
            <a:r>
              <a:rPr lang="en-US" sz="7200" b="1" dirty="0" err="1"/>
              <a:t>polnom</a:t>
            </a:r>
            <a:r>
              <a:rPr lang="en-US" sz="7200" b="1" dirty="0"/>
              <a:t> </a:t>
            </a:r>
            <a:r>
              <a:rPr lang="en-US" sz="7200" b="1" dirty="0" err="1"/>
              <a:t>tsvetenii</a:t>
            </a:r>
            <a:r>
              <a:rPr lang="en-US" sz="7200" b="1" dirty="0"/>
              <a:t> </a:t>
            </a:r>
            <a:r>
              <a:rPr lang="en-US" sz="7200" b="1" dirty="0" err="1"/>
              <a:t>ih</a:t>
            </a:r>
            <a:r>
              <a:rPr lang="en-US" sz="7200" b="1" dirty="0"/>
              <a:t> ne </a:t>
            </a:r>
            <a:r>
              <a:rPr lang="en-US" sz="7200" b="1" dirty="0" err="1"/>
              <a:t>vidal</a:t>
            </a:r>
            <a:r>
              <a:rPr lang="en-US" sz="7200" b="1" dirty="0"/>
              <a:t> </a:t>
            </a:r>
            <a:r>
              <a:rPr lang="en-US" sz="7200" b="1" dirty="0" err="1"/>
              <a:t>nikogda</a:t>
            </a:r>
            <a:endParaRPr lang="ru-RU" sz="7200" b="1" dirty="0"/>
          </a:p>
          <a:p>
            <a:pPr marL="0" indent="0">
              <a:buNone/>
            </a:pPr>
            <a:r>
              <a:rPr lang="en-US" sz="7200" b="1" dirty="0" err="1"/>
              <a:t>Tak</a:t>
            </a:r>
            <a:r>
              <a:rPr lang="en-US" sz="7200" b="1" dirty="0"/>
              <a:t>, </a:t>
            </a:r>
            <a:r>
              <a:rPr lang="en-US" sz="7200" b="1" dirty="0" err="1"/>
              <a:t>kak</a:t>
            </a:r>
            <a:r>
              <a:rPr lang="en-US" sz="7200" b="1" dirty="0"/>
              <a:t> </a:t>
            </a:r>
            <a:r>
              <a:rPr lang="en-US" sz="7200" b="1" dirty="0" err="1"/>
              <a:t>videl</a:t>
            </a:r>
            <a:r>
              <a:rPr lang="en-US" sz="7200" b="1" dirty="0"/>
              <a:t> </a:t>
            </a:r>
            <a:r>
              <a:rPr lang="en-US" sz="7200" b="1" dirty="0" err="1"/>
              <a:t>gulmohar</a:t>
            </a:r>
            <a:r>
              <a:rPr lang="en-US" sz="7200" b="1" dirty="0"/>
              <a:t> or </a:t>
            </a:r>
            <a:r>
              <a:rPr lang="en-US" sz="7200" b="1" dirty="0" err="1"/>
              <a:t>kachnar</a:t>
            </a:r>
            <a:r>
              <a:rPr lang="en-US" sz="7200" b="1" dirty="0"/>
              <a:t> – no </a:t>
            </a:r>
            <a:r>
              <a:rPr lang="en-US" sz="7200" b="1" dirty="0" err="1"/>
              <a:t>bylo</a:t>
            </a:r>
            <a:endParaRPr lang="ru-RU" sz="7200" b="1" dirty="0"/>
          </a:p>
          <a:p>
            <a:pPr marL="0" indent="0">
              <a:buNone/>
            </a:pPr>
            <a:r>
              <a:rPr lang="en-US" sz="7200" b="1" dirty="0"/>
              <a:t>V tom, </a:t>
            </a:r>
            <a:r>
              <a:rPr lang="en-US" sz="7200" b="1" dirty="0" err="1"/>
              <a:t>kak</a:t>
            </a:r>
            <a:r>
              <a:rPr lang="en-US" sz="7200" b="1" dirty="0"/>
              <a:t> </a:t>
            </a:r>
            <a:r>
              <a:rPr lang="en-US" sz="7200" b="1" dirty="0" err="1"/>
              <a:t>osypalis</a:t>
            </a:r>
            <a:r>
              <a:rPr lang="en-US" sz="7200" b="1" dirty="0"/>
              <a:t>’ </a:t>
            </a:r>
            <a:r>
              <a:rPr lang="en-US" sz="7200" b="1" dirty="0" err="1"/>
              <a:t>oni</a:t>
            </a:r>
            <a:r>
              <a:rPr lang="en-US" sz="7200" b="1" dirty="0"/>
              <a:t>, </a:t>
            </a:r>
            <a:r>
              <a:rPr lang="en-US" sz="7200" b="1" dirty="0" err="1"/>
              <a:t>daje</a:t>
            </a:r>
            <a:r>
              <a:rPr lang="en-US" sz="7200" b="1" dirty="0"/>
              <a:t> </a:t>
            </a:r>
            <a:r>
              <a:rPr lang="en-US" sz="7200" b="1" dirty="0" err="1"/>
              <a:t>bolee</a:t>
            </a:r>
            <a:r>
              <a:rPr lang="en-US" sz="7200" b="1" dirty="0"/>
              <a:t>, chem v </a:t>
            </a:r>
            <a:r>
              <a:rPr lang="en-US" sz="7200" b="1" dirty="0" err="1"/>
              <a:t>tsvetenii</a:t>
            </a:r>
            <a:r>
              <a:rPr lang="en-US" sz="7200" b="1" dirty="0"/>
              <a:t> </a:t>
            </a:r>
            <a:r>
              <a:rPr lang="en-US" sz="7200" b="1" dirty="0" err="1"/>
              <a:t>chto</a:t>
            </a:r>
            <a:r>
              <a:rPr lang="en-US" sz="7200" b="1" dirty="0"/>
              <a:t>-to </a:t>
            </a:r>
            <a:endParaRPr lang="ru-RU" sz="7200" b="1" dirty="0"/>
          </a:p>
          <a:p>
            <a:pPr marL="0" indent="0">
              <a:buNone/>
            </a:pPr>
            <a:r>
              <a:rPr lang="en-US" sz="7200" b="1" dirty="0" err="1"/>
              <a:t>Krotkoye</a:t>
            </a:r>
            <a:r>
              <a:rPr lang="en-US" sz="7200" b="1" dirty="0"/>
              <a:t> </a:t>
            </a:r>
            <a:r>
              <a:rPr lang="en-US" sz="7200" b="1" dirty="0" err="1"/>
              <a:t>polnoe</a:t>
            </a:r>
            <a:r>
              <a:rPr lang="en-US" sz="7200" b="1" dirty="0"/>
              <a:t> </a:t>
            </a:r>
            <a:r>
              <a:rPr lang="en-US" sz="7200" b="1" dirty="0" err="1"/>
              <a:t>dostoinstva</a:t>
            </a:r>
            <a:r>
              <a:rPr lang="en-US" sz="7200" b="1" dirty="0"/>
              <a:t>, </a:t>
            </a:r>
            <a:r>
              <a:rPr lang="en-US" sz="7200" b="1" dirty="0" err="1"/>
              <a:t>chto</a:t>
            </a:r>
            <a:r>
              <a:rPr lang="en-US" sz="7200" b="1" dirty="0"/>
              <a:t> ne </a:t>
            </a:r>
            <a:r>
              <a:rPr lang="en-US" sz="7200" b="1" dirty="0" err="1"/>
              <a:t>bylo</a:t>
            </a:r>
            <a:r>
              <a:rPr lang="en-US" sz="7200" b="1" dirty="0"/>
              <a:t> </a:t>
            </a:r>
            <a:r>
              <a:rPr lang="en-US" sz="7200" b="1" dirty="0" err="1"/>
              <a:t>ni</a:t>
            </a:r>
            <a:r>
              <a:rPr lang="en-US" sz="7200" b="1" dirty="0"/>
              <a:t> </a:t>
            </a:r>
            <a:r>
              <a:rPr lang="en-US" sz="7200" b="1" dirty="0" err="1"/>
              <a:t>radostyu</a:t>
            </a:r>
            <a:r>
              <a:rPr lang="en-US" sz="7200" b="1" dirty="0"/>
              <a:t>, </a:t>
            </a:r>
            <a:endParaRPr lang="ru-RU" sz="7200" b="1" dirty="0"/>
          </a:p>
          <a:p>
            <a:pPr marL="0" indent="0">
              <a:buNone/>
            </a:pPr>
            <a:r>
              <a:rPr lang="en-US" sz="7200" b="1" dirty="0" err="1"/>
              <a:t>ni</a:t>
            </a:r>
            <a:r>
              <a:rPr lang="en-US" sz="7200" b="1" dirty="0"/>
              <a:t> </a:t>
            </a:r>
            <a:r>
              <a:rPr lang="en-US" sz="7200" b="1" dirty="0" err="1"/>
              <a:t>sojaleniyem</a:t>
            </a:r>
            <a:r>
              <a:rPr lang="en-US" sz="7200" b="1" dirty="0"/>
              <a:t>.</a:t>
            </a:r>
            <a:endParaRPr lang="ru-RU" sz="7200" b="1" dirty="0"/>
          </a:p>
          <a:p>
            <a:endParaRPr lang="ru-RU" dirty="0"/>
          </a:p>
        </p:txBody>
      </p:sp>
      <p:sp>
        <p:nvSpPr>
          <p:cNvPr id="4" name="Объект 3">
            <a:extLst>
              <a:ext uri="{FF2B5EF4-FFF2-40B4-BE49-F238E27FC236}">
                <a16:creationId xmlns:a16="http://schemas.microsoft.com/office/drawing/2014/main" id="{6E860330-12EC-4BA4-8775-5420A86558FF}"/>
              </a:ext>
            </a:extLst>
          </p:cNvPr>
          <p:cNvSpPr>
            <a:spLocks noGrp="1"/>
          </p:cNvSpPr>
          <p:nvPr>
            <p:ph sz="half" idx="2"/>
          </p:nvPr>
        </p:nvSpPr>
        <p:spPr>
          <a:xfrm>
            <a:off x="6903076" y="1810407"/>
            <a:ext cx="4313864" cy="3777622"/>
          </a:xfrm>
        </p:spPr>
        <p:txBody>
          <a:bodyPr>
            <a:normAutofit fontScale="25000" lnSpcReduction="20000"/>
          </a:bodyPr>
          <a:lstStyle/>
          <a:p>
            <a:pPr marL="0" indent="0" algn="ctr">
              <a:buNone/>
            </a:pPr>
            <a:r>
              <a:rPr lang="en-US" sz="7200" b="1" i="1" u="sng" dirty="0"/>
              <a:t>Flowers of the Neem tree</a:t>
            </a:r>
            <a:r>
              <a:rPr lang="ru-RU" sz="7200" b="1" i="1" u="sng" dirty="0">
                <a:effectLst/>
              </a:rPr>
              <a:t> </a:t>
            </a:r>
            <a:endParaRPr lang="en-US" sz="7200" b="1" i="1" u="sng" dirty="0">
              <a:effectLst/>
            </a:endParaRPr>
          </a:p>
          <a:p>
            <a:pPr marL="0" indent="0" algn="ctr">
              <a:buNone/>
            </a:pPr>
            <a:endParaRPr lang="ru-RU" sz="7200" b="1" i="1" u="sng" dirty="0">
              <a:effectLst/>
            </a:endParaRPr>
          </a:p>
          <a:p>
            <a:pPr marL="0" indent="0">
              <a:buNone/>
            </a:pPr>
            <a:r>
              <a:rPr lang="en-US" sz="7200" b="1" i="1" dirty="0"/>
              <a:t>Strange, whenever I thought of these flowers,</a:t>
            </a:r>
            <a:endParaRPr lang="ru-RU" sz="7200" b="1" dirty="0"/>
          </a:p>
          <a:p>
            <a:pPr marL="0" indent="0">
              <a:buNone/>
            </a:pPr>
            <a:r>
              <a:rPr lang="en-US" sz="7200" b="1" i="1" dirty="0"/>
              <a:t>Thought of them in plural</a:t>
            </a:r>
            <a:r>
              <a:rPr lang="en-US" sz="7200" b="1" dirty="0"/>
              <a:t>. </a:t>
            </a:r>
            <a:endParaRPr lang="ru-RU" sz="7200" b="1" dirty="0"/>
          </a:p>
          <a:p>
            <a:pPr marL="0" indent="0">
              <a:spcBef>
                <a:spcPts val="1600"/>
              </a:spcBef>
              <a:buNone/>
            </a:pPr>
            <a:r>
              <a:rPr lang="en-US" sz="7200" b="1" i="1" dirty="0"/>
              <a:t>Never saw them withering – and also</a:t>
            </a:r>
            <a:endParaRPr lang="ru-RU" sz="7200" b="1" dirty="0"/>
          </a:p>
          <a:p>
            <a:pPr marL="0" indent="0">
              <a:spcBef>
                <a:spcPts val="1600"/>
              </a:spcBef>
              <a:buNone/>
            </a:pPr>
            <a:r>
              <a:rPr lang="en-US" sz="7200" b="1" i="1" dirty="0"/>
              <a:t>Never saw them in full bloom                                                                 </a:t>
            </a:r>
            <a:endParaRPr lang="ru-RU" sz="7200" b="1" dirty="0"/>
          </a:p>
          <a:p>
            <a:pPr marL="0" indent="0">
              <a:spcBef>
                <a:spcPts val="2200"/>
              </a:spcBef>
              <a:buNone/>
            </a:pPr>
            <a:r>
              <a:rPr lang="en-US" sz="7200" b="1" i="1" dirty="0"/>
              <a:t>As I saw </a:t>
            </a:r>
            <a:r>
              <a:rPr lang="en-US" sz="7200" b="1" i="1" dirty="0" err="1"/>
              <a:t>gulmohar</a:t>
            </a:r>
            <a:r>
              <a:rPr lang="en-US" sz="7200" b="1" i="1" dirty="0"/>
              <a:t> or </a:t>
            </a:r>
            <a:r>
              <a:rPr lang="en-US" sz="7200" b="1" i="1" dirty="0" err="1"/>
              <a:t>kachnar</a:t>
            </a:r>
            <a:r>
              <a:rPr lang="en-US" sz="7200" b="1" i="1" dirty="0"/>
              <a:t> – yet there was</a:t>
            </a:r>
            <a:endParaRPr lang="ru-RU" sz="7200" b="1" dirty="0"/>
          </a:p>
          <a:p>
            <a:pPr marL="0" indent="0">
              <a:spcBef>
                <a:spcPts val="1600"/>
              </a:spcBef>
              <a:buNone/>
            </a:pPr>
            <a:r>
              <a:rPr lang="en-US" sz="7200" b="1" i="1" dirty="0"/>
              <a:t>in their withering, even more than in their blossoming, something</a:t>
            </a:r>
            <a:endParaRPr lang="ru-RU" sz="7200" b="1" dirty="0"/>
          </a:p>
          <a:p>
            <a:pPr marL="0" indent="0">
              <a:buNone/>
            </a:pPr>
            <a:r>
              <a:rPr lang="en-US" sz="7200" b="1" i="1" dirty="0"/>
              <a:t>serene and dignified, which was neither joy</a:t>
            </a:r>
          </a:p>
          <a:p>
            <a:pPr marL="0" indent="0">
              <a:buNone/>
            </a:pPr>
            <a:r>
              <a:rPr lang="en-US" sz="7200" b="1" i="1" dirty="0"/>
              <a:t>nor remorse</a:t>
            </a:r>
            <a:r>
              <a:rPr lang="en-US" sz="8000" i="1" dirty="0"/>
              <a:t>.</a:t>
            </a:r>
            <a:endParaRPr lang="ru-RU" sz="8000" dirty="0"/>
          </a:p>
          <a:p>
            <a:endParaRPr lang="ru-RU" dirty="0"/>
          </a:p>
        </p:txBody>
      </p:sp>
    </p:spTree>
    <p:extLst>
      <p:ext uri="{BB962C8B-B14F-4D97-AF65-F5344CB8AC3E}">
        <p14:creationId xmlns:p14="http://schemas.microsoft.com/office/powerpoint/2010/main" val="145980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C8E7CE-89C0-4FEA-AD7D-0F3E2103FFDC}"/>
              </a:ext>
            </a:extLst>
          </p:cNvPr>
          <p:cNvSpPr txBox="1"/>
          <p:nvPr/>
        </p:nvSpPr>
        <p:spPr>
          <a:xfrm>
            <a:off x="1719426" y="1221465"/>
            <a:ext cx="4992416" cy="5070106"/>
          </a:xfrm>
          <a:prstGeom prst="rect">
            <a:avLst/>
          </a:prstGeom>
          <a:noFill/>
        </p:spPr>
        <p:txBody>
          <a:bodyPr wrap="square">
            <a:spAutoFit/>
          </a:bodyPr>
          <a:lstStyle/>
          <a:p>
            <a:pPr marL="0" indent="0" algn="ctr">
              <a:buNone/>
            </a:pPr>
            <a:endParaRPr lang="en-US" i="1" u="sng" dirty="0"/>
          </a:p>
          <a:p>
            <a:pPr marL="0" indent="0" algn="ctr">
              <a:buNone/>
            </a:pPr>
            <a:endParaRPr lang="en-US" b="1" i="1" u="sng" dirty="0"/>
          </a:p>
          <a:p>
            <a:pPr marL="0" indent="0" algn="ctr">
              <a:buNone/>
            </a:pPr>
            <a:r>
              <a:rPr lang="en-US" sz="2400" b="1" i="1" u="sng" dirty="0" err="1"/>
              <a:t>Tsvety</a:t>
            </a:r>
            <a:r>
              <a:rPr lang="en-US" sz="2400" b="1" i="1" u="sng" dirty="0"/>
              <a:t> </a:t>
            </a:r>
            <a:r>
              <a:rPr lang="en-US" sz="2400" b="1" i="1" u="sng" dirty="0" err="1"/>
              <a:t>nimaa</a:t>
            </a:r>
            <a:r>
              <a:rPr lang="ru-RU" sz="2400" b="1" i="1" u="sng" dirty="0">
                <a:effectLst/>
              </a:rPr>
              <a:t> </a:t>
            </a:r>
          </a:p>
          <a:p>
            <a:pPr marL="0" indent="0">
              <a:buNone/>
            </a:pPr>
            <a:endParaRPr lang="ru-RU" sz="2400" b="1" dirty="0">
              <a:effectLst/>
            </a:endParaRPr>
          </a:p>
          <a:p>
            <a:pPr>
              <a:lnSpc>
                <a:spcPct val="80000"/>
              </a:lnSpc>
              <a:spcBef>
                <a:spcPts val="1000"/>
              </a:spcBef>
              <a:buClr>
                <a:schemeClr val="accent1"/>
              </a:buClr>
            </a:pPr>
            <a:r>
              <a:rPr lang="en-US" b="1" dirty="0">
                <a:solidFill>
                  <a:schemeClr val="tx1">
                    <a:lumMod val="75000"/>
                    <a:lumOff val="25000"/>
                  </a:schemeClr>
                </a:solidFill>
              </a:rPr>
              <a:t>Na </a:t>
            </a:r>
            <a:r>
              <a:rPr lang="en-US" b="1" dirty="0" err="1">
                <a:solidFill>
                  <a:schemeClr val="tx1">
                    <a:lumMod val="75000"/>
                    <a:lumOff val="25000"/>
                  </a:schemeClr>
                </a:solidFill>
              </a:rPr>
              <a:t>pamyat</a:t>
            </a:r>
            <a:r>
              <a:rPr lang="en-US" b="1" dirty="0">
                <a:solidFill>
                  <a:schemeClr val="tx1">
                    <a:lumMod val="75000"/>
                    <a:lumOff val="25000"/>
                  </a:schemeClr>
                </a:solidFill>
              </a:rPr>
              <a:t>’ </a:t>
            </a:r>
            <a:r>
              <a:rPr lang="en-US" b="1" dirty="0" err="1">
                <a:solidFill>
                  <a:schemeClr val="tx1">
                    <a:lumMod val="75000"/>
                    <a:lumOff val="25000"/>
                  </a:schemeClr>
                </a:solidFill>
              </a:rPr>
              <a:t>prihodit</a:t>
            </a:r>
            <a:r>
              <a:rPr lang="en-US" b="1" dirty="0">
                <a:solidFill>
                  <a:schemeClr val="tx1">
                    <a:lumMod val="75000"/>
                    <a:lumOff val="25000"/>
                  </a:schemeClr>
                </a:solidFill>
              </a:rPr>
              <a:t> pod </a:t>
            </a:r>
            <a:r>
              <a:rPr lang="en-US" b="1" dirty="0" err="1">
                <a:solidFill>
                  <a:schemeClr val="tx1">
                    <a:lumMod val="75000"/>
                    <a:lumOff val="25000"/>
                  </a:schemeClr>
                </a:solidFill>
              </a:rPr>
              <a:t>derevom</a:t>
            </a:r>
            <a:r>
              <a:rPr lang="en-US" b="1" dirty="0">
                <a:solidFill>
                  <a:schemeClr val="tx1">
                    <a:lumMod val="75000"/>
                    <a:lumOff val="25000"/>
                  </a:schemeClr>
                </a:solidFill>
              </a:rPr>
              <a:t> </a:t>
            </a:r>
            <a:r>
              <a:rPr lang="en-US" b="1" dirty="0" err="1">
                <a:solidFill>
                  <a:schemeClr val="tx1">
                    <a:lumMod val="75000"/>
                    <a:lumOff val="25000"/>
                  </a:schemeClr>
                </a:solidFill>
              </a:rPr>
              <a:t>dlya</a:t>
            </a:r>
            <a:r>
              <a:rPr lang="en-US" b="1" dirty="0">
                <a:solidFill>
                  <a:schemeClr val="tx1">
                    <a:lumMod val="75000"/>
                    <a:lumOff val="25000"/>
                  </a:schemeClr>
                </a:solidFill>
              </a:rPr>
              <a:t> </a:t>
            </a:r>
            <a:r>
              <a:rPr lang="en-US" b="1" dirty="0" err="1">
                <a:solidFill>
                  <a:schemeClr val="tx1">
                    <a:lumMod val="75000"/>
                    <a:lumOff val="25000"/>
                  </a:schemeClr>
                </a:solidFill>
              </a:rPr>
              <a:t>vseh</a:t>
            </a:r>
            <a:r>
              <a:rPr lang="ru-RU" b="1" dirty="0">
                <a:solidFill>
                  <a:schemeClr val="tx1">
                    <a:lumMod val="75000"/>
                    <a:lumOff val="25000"/>
                  </a:schemeClr>
                </a:solidFill>
              </a:rPr>
              <a:t> </a:t>
            </a:r>
          </a:p>
          <a:p>
            <a:pPr>
              <a:lnSpc>
                <a:spcPct val="80000"/>
              </a:lnSpc>
              <a:spcBef>
                <a:spcPts val="1000"/>
              </a:spcBef>
              <a:buClr>
                <a:schemeClr val="accent1"/>
              </a:buClr>
            </a:pPr>
            <a:r>
              <a:rPr lang="en-US" b="1" dirty="0" err="1">
                <a:solidFill>
                  <a:schemeClr val="tx1">
                    <a:lumMod val="75000"/>
                    <a:lumOff val="25000"/>
                  </a:schemeClr>
                </a:solidFill>
              </a:rPr>
              <a:t>Vsegda</a:t>
            </a:r>
            <a:r>
              <a:rPr lang="en-US" b="1" dirty="0">
                <a:solidFill>
                  <a:schemeClr val="tx1">
                    <a:lumMod val="75000"/>
                    <a:lumOff val="25000"/>
                  </a:schemeClr>
                </a:solidFill>
              </a:rPr>
              <a:t> </a:t>
            </a:r>
            <a:r>
              <a:rPr lang="en-US" b="1" dirty="0" err="1">
                <a:solidFill>
                  <a:schemeClr val="tx1">
                    <a:lumMod val="75000"/>
                    <a:lumOff val="25000"/>
                  </a:schemeClr>
                </a:solidFill>
              </a:rPr>
              <a:t>prigotovlennye</a:t>
            </a:r>
            <a:r>
              <a:rPr lang="ru-RU" b="1" dirty="0">
                <a:solidFill>
                  <a:schemeClr val="tx1">
                    <a:lumMod val="75000"/>
                    <a:lumOff val="25000"/>
                  </a:schemeClr>
                </a:solidFill>
              </a:rPr>
              <a:t> </a:t>
            </a:r>
          </a:p>
          <a:p>
            <a:pPr>
              <a:lnSpc>
                <a:spcPct val="80000"/>
              </a:lnSpc>
              <a:spcBef>
                <a:spcPts val="1000"/>
              </a:spcBef>
              <a:buClr>
                <a:schemeClr val="accent1"/>
              </a:buClr>
            </a:pPr>
            <a:r>
              <a:rPr lang="en-US" b="1" dirty="0" err="1">
                <a:solidFill>
                  <a:schemeClr val="tx1">
                    <a:lumMod val="75000"/>
                    <a:lumOff val="25000"/>
                  </a:schemeClr>
                </a:solidFill>
              </a:rPr>
              <a:t>Neskol’ko</a:t>
            </a:r>
            <a:r>
              <a:rPr lang="en-US" b="1" dirty="0">
                <a:solidFill>
                  <a:schemeClr val="tx1">
                    <a:lumMod val="75000"/>
                    <a:lumOff val="25000"/>
                  </a:schemeClr>
                </a:solidFill>
              </a:rPr>
              <a:t> </a:t>
            </a:r>
            <a:r>
              <a:rPr lang="en-US" b="1" dirty="0" err="1">
                <a:solidFill>
                  <a:schemeClr val="tx1">
                    <a:lumMod val="75000"/>
                    <a:lumOff val="25000"/>
                  </a:schemeClr>
                </a:solidFill>
              </a:rPr>
              <a:t>polovichkov</a:t>
            </a:r>
            <a:r>
              <a:rPr lang="en-US" b="1" dirty="0">
                <a:solidFill>
                  <a:schemeClr val="tx1">
                    <a:lumMod val="75000"/>
                    <a:lumOff val="25000"/>
                  </a:schemeClr>
                </a:solidFill>
              </a:rPr>
              <a:t>: </a:t>
            </a:r>
            <a:r>
              <a:rPr lang="en-US" b="1" dirty="0" err="1">
                <a:solidFill>
                  <a:schemeClr val="tx1">
                    <a:lumMod val="75000"/>
                    <a:lumOff val="25000"/>
                  </a:schemeClr>
                </a:solidFill>
              </a:rPr>
              <a:t>igrayuschee</a:t>
            </a:r>
            <a:r>
              <a:rPr lang="en-US" b="1" dirty="0">
                <a:solidFill>
                  <a:schemeClr val="tx1">
                    <a:lumMod val="75000"/>
                    <a:lumOff val="25000"/>
                  </a:schemeClr>
                </a:solidFill>
              </a:rPr>
              <a:t> </a:t>
            </a:r>
            <a:r>
              <a:rPr lang="en-US" b="1" dirty="0" err="1">
                <a:solidFill>
                  <a:schemeClr val="tx1">
                    <a:lumMod val="75000"/>
                    <a:lumOff val="25000"/>
                  </a:schemeClr>
                </a:solidFill>
              </a:rPr>
              <a:t>butonami</a:t>
            </a:r>
            <a:r>
              <a:rPr lang="en-US" b="1" dirty="0">
                <a:solidFill>
                  <a:schemeClr val="tx1">
                    <a:lumMod val="75000"/>
                    <a:lumOff val="25000"/>
                  </a:schemeClr>
                </a:solidFill>
              </a:rPr>
              <a:t> </a:t>
            </a:r>
            <a:r>
              <a:rPr lang="en-US" b="1" dirty="0" err="1">
                <a:solidFill>
                  <a:schemeClr val="tx1">
                    <a:lumMod val="75000"/>
                    <a:lumOff val="25000"/>
                  </a:schemeClr>
                </a:solidFill>
              </a:rPr>
              <a:t>nima</a:t>
            </a:r>
            <a:r>
              <a:rPr lang="en-US" b="1" dirty="0">
                <a:solidFill>
                  <a:schemeClr val="tx1">
                    <a:lumMod val="75000"/>
                    <a:lumOff val="25000"/>
                  </a:schemeClr>
                </a:solidFill>
              </a:rPr>
              <a:t> </a:t>
            </a:r>
            <a:r>
              <a:rPr lang="en-US" b="1" dirty="0" err="1">
                <a:solidFill>
                  <a:schemeClr val="tx1">
                    <a:lumMod val="75000"/>
                    <a:lumOff val="25000"/>
                  </a:schemeClr>
                </a:solidFill>
              </a:rPr>
              <a:t>detstvo</a:t>
            </a:r>
            <a:r>
              <a:rPr lang="en-US" b="1" dirty="0">
                <a:solidFill>
                  <a:schemeClr val="tx1">
                    <a:lumMod val="75000"/>
                    <a:lumOff val="25000"/>
                  </a:schemeClr>
                </a:solidFill>
              </a:rPr>
              <a:t>…</a:t>
            </a:r>
            <a:r>
              <a:rPr lang="ru-RU" b="1" dirty="0">
                <a:solidFill>
                  <a:schemeClr val="tx1">
                    <a:lumMod val="75000"/>
                    <a:lumOff val="25000"/>
                  </a:schemeClr>
                </a:solidFill>
              </a:rPr>
              <a:t> </a:t>
            </a:r>
          </a:p>
          <a:p>
            <a:pPr>
              <a:lnSpc>
                <a:spcPct val="80000"/>
              </a:lnSpc>
              <a:spcBef>
                <a:spcPts val="1000"/>
              </a:spcBef>
              <a:buClr>
                <a:schemeClr val="accent1"/>
              </a:buClr>
            </a:pPr>
            <a:r>
              <a:rPr lang="en-US" b="1" dirty="0">
                <a:solidFill>
                  <a:schemeClr val="tx1">
                    <a:lumMod val="75000"/>
                    <a:lumOff val="25000"/>
                  </a:schemeClr>
                </a:solidFill>
              </a:rPr>
              <a:t>Na </a:t>
            </a:r>
            <a:r>
              <a:rPr lang="en-US" b="1" dirty="0" err="1">
                <a:solidFill>
                  <a:schemeClr val="tx1">
                    <a:lumMod val="75000"/>
                    <a:lumOff val="25000"/>
                  </a:schemeClr>
                </a:solidFill>
              </a:rPr>
              <a:t>pamyt</a:t>
            </a:r>
            <a:r>
              <a:rPr lang="en-US" b="1" dirty="0">
                <a:solidFill>
                  <a:schemeClr val="tx1">
                    <a:lumMod val="75000"/>
                    <a:lumOff val="25000"/>
                  </a:schemeClr>
                </a:solidFill>
              </a:rPr>
              <a:t>’ </a:t>
            </a:r>
            <a:r>
              <a:rPr lang="en-US" b="1" dirty="0" err="1">
                <a:solidFill>
                  <a:schemeClr val="tx1">
                    <a:lumMod val="75000"/>
                    <a:lumOff val="25000"/>
                  </a:schemeClr>
                </a:solidFill>
              </a:rPr>
              <a:t>prihodit</a:t>
            </a:r>
            <a:r>
              <a:rPr lang="en-US" b="1" dirty="0">
                <a:solidFill>
                  <a:schemeClr val="tx1">
                    <a:lumMod val="75000"/>
                    <a:lumOff val="25000"/>
                  </a:schemeClr>
                </a:solidFill>
              </a:rPr>
              <a:t> </a:t>
            </a:r>
            <a:r>
              <a:rPr lang="en-US" b="1" dirty="0" err="1">
                <a:solidFill>
                  <a:schemeClr val="tx1">
                    <a:lumMod val="75000"/>
                    <a:lumOff val="25000"/>
                  </a:schemeClr>
                </a:solidFill>
              </a:rPr>
              <a:t>na</a:t>
            </a:r>
            <a:r>
              <a:rPr lang="en-US" b="1" dirty="0">
                <a:solidFill>
                  <a:schemeClr val="tx1">
                    <a:lumMod val="75000"/>
                    <a:lumOff val="25000"/>
                  </a:schemeClr>
                </a:solidFill>
              </a:rPr>
              <a:t> </a:t>
            </a:r>
            <a:r>
              <a:rPr lang="en-US" b="1" dirty="0" err="1">
                <a:solidFill>
                  <a:schemeClr val="tx1">
                    <a:lumMod val="75000"/>
                    <a:lumOff val="25000"/>
                  </a:schemeClr>
                </a:solidFill>
              </a:rPr>
              <a:t>polojennoe</a:t>
            </a:r>
            <a:r>
              <a:rPr lang="en-US" b="1" dirty="0">
                <a:solidFill>
                  <a:schemeClr val="tx1">
                    <a:lumMod val="75000"/>
                    <a:lumOff val="25000"/>
                  </a:schemeClr>
                </a:solidFill>
              </a:rPr>
              <a:t> pod </a:t>
            </a:r>
            <a:r>
              <a:rPr lang="en-US" b="1" dirty="0" err="1">
                <a:solidFill>
                  <a:schemeClr val="tx1">
                    <a:lumMod val="75000"/>
                    <a:lumOff val="25000"/>
                  </a:schemeClr>
                </a:solidFill>
              </a:rPr>
              <a:t>nimom</a:t>
            </a:r>
            <a:r>
              <a:rPr lang="ru-RU" b="1" dirty="0">
                <a:solidFill>
                  <a:schemeClr val="tx1">
                    <a:lumMod val="75000"/>
                    <a:lumOff val="25000"/>
                  </a:schemeClr>
                </a:solidFill>
              </a:rPr>
              <a:t> </a:t>
            </a:r>
          </a:p>
          <a:p>
            <a:pPr>
              <a:lnSpc>
                <a:spcPct val="80000"/>
              </a:lnSpc>
              <a:spcBef>
                <a:spcPts val="1000"/>
              </a:spcBef>
              <a:buClr>
                <a:schemeClr val="accent1"/>
              </a:buClr>
            </a:pPr>
            <a:r>
              <a:rPr lang="en-US" b="1" dirty="0" err="1">
                <a:solidFill>
                  <a:schemeClr val="tx1">
                    <a:lumMod val="75000"/>
                    <a:lumOff val="25000"/>
                  </a:schemeClr>
                </a:solidFill>
              </a:rPr>
              <a:t>Zemnoe</a:t>
            </a:r>
            <a:r>
              <a:rPr lang="en-US" b="1" dirty="0">
                <a:solidFill>
                  <a:schemeClr val="tx1">
                    <a:lumMod val="75000"/>
                    <a:lumOff val="25000"/>
                  </a:schemeClr>
                </a:solidFill>
              </a:rPr>
              <a:t> </a:t>
            </a:r>
            <a:r>
              <a:rPr lang="en-US" b="1" dirty="0" err="1">
                <a:solidFill>
                  <a:schemeClr val="tx1">
                    <a:lumMod val="75000"/>
                    <a:lumOff val="25000"/>
                  </a:schemeClr>
                </a:solidFill>
              </a:rPr>
              <a:t>telo</a:t>
            </a:r>
            <a:r>
              <a:rPr lang="en-US" b="1" dirty="0">
                <a:solidFill>
                  <a:schemeClr val="tx1">
                    <a:lumMod val="75000"/>
                    <a:lumOff val="25000"/>
                  </a:schemeClr>
                </a:solidFill>
              </a:rPr>
              <a:t> </a:t>
            </a:r>
            <a:r>
              <a:rPr lang="en-US" b="1" dirty="0" err="1">
                <a:solidFill>
                  <a:schemeClr val="tx1">
                    <a:lumMod val="75000"/>
                    <a:lumOff val="25000"/>
                  </a:schemeClr>
                </a:solidFill>
              </a:rPr>
              <a:t>otsa</a:t>
            </a:r>
            <a:endParaRPr lang="ru-RU" b="1" dirty="0">
              <a:solidFill>
                <a:schemeClr val="tx1">
                  <a:lumMod val="75000"/>
                  <a:lumOff val="25000"/>
                </a:schemeClr>
              </a:solidFill>
            </a:endParaRPr>
          </a:p>
          <a:p>
            <a:pPr>
              <a:lnSpc>
                <a:spcPct val="80000"/>
              </a:lnSpc>
              <a:spcBef>
                <a:spcPts val="1000"/>
              </a:spcBef>
              <a:buClr>
                <a:schemeClr val="accent1"/>
              </a:buClr>
            </a:pPr>
            <a:r>
              <a:rPr lang="en-US" b="1" dirty="0" err="1">
                <a:solidFill>
                  <a:schemeClr val="tx1">
                    <a:lumMod val="75000"/>
                    <a:lumOff val="25000"/>
                  </a:schemeClr>
                </a:solidFill>
              </a:rPr>
              <a:t>Skromnyh</a:t>
            </a:r>
            <a:r>
              <a:rPr lang="en-US" b="1" dirty="0">
                <a:solidFill>
                  <a:schemeClr val="tx1">
                    <a:lumMod val="75000"/>
                    <a:lumOff val="25000"/>
                  </a:schemeClr>
                </a:solidFill>
              </a:rPr>
              <a:t> </a:t>
            </a:r>
            <a:r>
              <a:rPr lang="en-US" b="1" dirty="0" err="1">
                <a:solidFill>
                  <a:schemeClr val="tx1">
                    <a:lumMod val="75000"/>
                    <a:lumOff val="25000"/>
                  </a:schemeClr>
                </a:solidFill>
              </a:rPr>
              <a:t>tsvetov</a:t>
            </a:r>
            <a:r>
              <a:rPr lang="en-US" b="1" dirty="0">
                <a:solidFill>
                  <a:schemeClr val="tx1">
                    <a:lumMod val="75000"/>
                    <a:lumOff val="25000"/>
                  </a:schemeClr>
                </a:solidFill>
              </a:rPr>
              <a:t> </a:t>
            </a:r>
            <a:r>
              <a:rPr lang="en-US" b="1" dirty="0" err="1">
                <a:solidFill>
                  <a:schemeClr val="tx1">
                    <a:lumMod val="75000"/>
                    <a:lumOff val="25000"/>
                  </a:schemeClr>
                </a:solidFill>
              </a:rPr>
              <a:t>teh</a:t>
            </a:r>
            <a:r>
              <a:rPr lang="en-US" b="1" dirty="0">
                <a:solidFill>
                  <a:schemeClr val="tx1">
                    <a:lumMod val="75000"/>
                    <a:lumOff val="25000"/>
                  </a:schemeClr>
                </a:solidFill>
              </a:rPr>
              <a:t> </a:t>
            </a:r>
            <a:r>
              <a:rPr lang="en-US" b="1" dirty="0" err="1">
                <a:solidFill>
                  <a:schemeClr val="tx1">
                    <a:lumMod val="75000"/>
                    <a:lumOff val="25000"/>
                  </a:schemeClr>
                </a:solidFill>
              </a:rPr>
              <a:t>otreshennyj</a:t>
            </a:r>
            <a:r>
              <a:rPr lang="en-US" b="1" dirty="0">
                <a:solidFill>
                  <a:schemeClr val="tx1">
                    <a:lumMod val="75000"/>
                    <a:lumOff val="25000"/>
                  </a:schemeClr>
                </a:solidFill>
              </a:rPr>
              <a:t> </a:t>
            </a:r>
            <a:r>
              <a:rPr lang="en-US" b="1" dirty="0" err="1">
                <a:solidFill>
                  <a:schemeClr val="tx1">
                    <a:lumMod val="75000"/>
                    <a:lumOff val="25000"/>
                  </a:schemeClr>
                </a:solidFill>
              </a:rPr>
              <a:t>potok</a:t>
            </a:r>
            <a:r>
              <a:rPr lang="en-US" b="1" dirty="0">
                <a:solidFill>
                  <a:schemeClr val="tx1">
                    <a:lumMod val="75000"/>
                    <a:lumOff val="25000"/>
                  </a:schemeClr>
                </a:solidFill>
              </a:rPr>
              <a:t> – </a:t>
            </a:r>
            <a:endParaRPr lang="ru-RU" b="1" dirty="0">
              <a:solidFill>
                <a:schemeClr val="tx1">
                  <a:lumMod val="75000"/>
                  <a:lumOff val="25000"/>
                </a:schemeClr>
              </a:solidFill>
            </a:endParaRPr>
          </a:p>
          <a:p>
            <a:pPr>
              <a:lnSpc>
                <a:spcPct val="80000"/>
              </a:lnSpc>
              <a:spcBef>
                <a:spcPts val="1000"/>
              </a:spcBef>
              <a:buClr>
                <a:schemeClr val="accent1"/>
              </a:buClr>
            </a:pPr>
            <a:r>
              <a:rPr lang="en-US" b="1" dirty="0" err="1">
                <a:solidFill>
                  <a:schemeClr val="tx1">
                    <a:lumMod val="75000"/>
                    <a:lumOff val="25000"/>
                  </a:schemeClr>
                </a:solidFill>
              </a:rPr>
              <a:t>slovno</a:t>
            </a:r>
            <a:r>
              <a:rPr lang="en-US" b="1" dirty="0">
                <a:solidFill>
                  <a:schemeClr val="tx1">
                    <a:lumMod val="75000"/>
                    <a:lumOff val="25000"/>
                  </a:schemeClr>
                </a:solidFill>
              </a:rPr>
              <a:t> </a:t>
            </a:r>
            <a:r>
              <a:rPr lang="en-US" b="1" dirty="0" err="1">
                <a:solidFill>
                  <a:schemeClr val="tx1">
                    <a:lumMod val="75000"/>
                    <a:lumOff val="25000"/>
                  </a:schemeClr>
                </a:solidFill>
              </a:rPr>
              <a:t>struilsya</a:t>
            </a:r>
            <a:r>
              <a:rPr lang="en-US" b="1" dirty="0">
                <a:solidFill>
                  <a:schemeClr val="tx1">
                    <a:lumMod val="75000"/>
                    <a:lumOff val="25000"/>
                  </a:schemeClr>
                </a:solidFill>
              </a:rPr>
              <a:t> on s </a:t>
            </a:r>
            <a:r>
              <a:rPr lang="en-US" b="1" dirty="0" err="1">
                <a:solidFill>
                  <a:schemeClr val="tx1">
                    <a:lumMod val="75000"/>
                    <a:lumOff val="25000"/>
                  </a:schemeClr>
                </a:solidFill>
              </a:rPr>
              <a:t>maminyh</a:t>
            </a:r>
            <a:r>
              <a:rPr lang="en-US" b="1" dirty="0">
                <a:solidFill>
                  <a:schemeClr val="tx1">
                    <a:lumMod val="75000"/>
                    <a:lumOff val="25000"/>
                  </a:schemeClr>
                </a:solidFill>
              </a:rPr>
              <a:t> </a:t>
            </a:r>
            <a:r>
              <a:rPr lang="en-US" b="1" dirty="0" err="1">
                <a:solidFill>
                  <a:schemeClr val="tx1">
                    <a:lumMod val="75000"/>
                    <a:lumOff val="25000"/>
                  </a:schemeClr>
                </a:solidFill>
              </a:rPr>
              <a:t>volos</a:t>
            </a:r>
            <a:r>
              <a:rPr lang="en-US" b="1" dirty="0">
                <a:solidFill>
                  <a:schemeClr val="tx1">
                    <a:lumMod val="75000"/>
                    <a:lumOff val="25000"/>
                  </a:schemeClr>
                </a:solidFill>
              </a:rPr>
              <a:t> – </a:t>
            </a:r>
            <a:r>
              <a:rPr lang="en-US" b="1" dirty="0" err="1">
                <a:solidFill>
                  <a:schemeClr val="tx1">
                    <a:lumMod val="75000"/>
                    <a:lumOff val="25000"/>
                  </a:schemeClr>
                </a:solidFill>
              </a:rPr>
              <a:t>malen’kih</a:t>
            </a:r>
            <a:r>
              <a:rPr lang="en-US" b="1" dirty="0">
                <a:solidFill>
                  <a:schemeClr val="tx1">
                    <a:lumMod val="75000"/>
                    <a:lumOff val="25000"/>
                  </a:schemeClr>
                </a:solidFill>
              </a:rPr>
              <a:t> – </a:t>
            </a:r>
            <a:r>
              <a:rPr lang="en-US" b="1" dirty="0" err="1">
                <a:solidFill>
                  <a:schemeClr val="tx1">
                    <a:lumMod val="75000"/>
                    <a:lumOff val="25000"/>
                  </a:schemeClr>
                </a:solidFill>
              </a:rPr>
              <a:t>melkih</a:t>
            </a:r>
            <a:r>
              <a:rPr lang="en-US" b="1" dirty="0">
                <a:solidFill>
                  <a:schemeClr val="tx1">
                    <a:lumMod val="75000"/>
                    <a:lumOff val="25000"/>
                  </a:schemeClr>
                </a:solidFill>
              </a:rPr>
              <a:t> </a:t>
            </a:r>
            <a:r>
              <a:rPr lang="en-US" b="1" dirty="0" err="1">
                <a:solidFill>
                  <a:schemeClr val="tx1">
                    <a:lumMod val="75000"/>
                    <a:lumOff val="25000"/>
                  </a:schemeClr>
                </a:solidFill>
              </a:rPr>
              <a:t>tsvetochkov</a:t>
            </a:r>
            <a:r>
              <a:rPr lang="en-US" b="1" dirty="0">
                <a:solidFill>
                  <a:schemeClr val="tx1">
                    <a:lumMod val="75000"/>
                    <a:lumOff val="25000"/>
                  </a:schemeClr>
                </a:solidFill>
              </a:rPr>
              <a:t>,</a:t>
            </a:r>
            <a:r>
              <a:rPr lang="ru-RU" b="1" dirty="0">
                <a:solidFill>
                  <a:schemeClr val="tx1">
                    <a:lumMod val="75000"/>
                    <a:lumOff val="25000"/>
                  </a:schemeClr>
                </a:solidFill>
              </a:rPr>
              <a:t> </a:t>
            </a:r>
          </a:p>
          <a:p>
            <a:pPr>
              <a:lnSpc>
                <a:spcPct val="80000"/>
              </a:lnSpc>
              <a:spcBef>
                <a:spcPts val="1000"/>
              </a:spcBef>
              <a:buClr>
                <a:schemeClr val="accent1"/>
              </a:buClr>
            </a:pPr>
            <a:r>
              <a:rPr lang="en-US" b="1" dirty="0" err="1">
                <a:solidFill>
                  <a:schemeClr val="tx1">
                    <a:lumMod val="75000"/>
                    <a:lumOff val="25000"/>
                  </a:schemeClr>
                </a:solidFill>
              </a:rPr>
              <a:t>Chto</a:t>
            </a:r>
            <a:r>
              <a:rPr lang="en-US" b="1" dirty="0">
                <a:solidFill>
                  <a:schemeClr val="tx1">
                    <a:lumMod val="75000"/>
                    <a:lumOff val="25000"/>
                  </a:schemeClr>
                </a:solidFill>
              </a:rPr>
              <a:t> ne </a:t>
            </a:r>
            <a:r>
              <a:rPr lang="en-US" b="1" dirty="0" err="1">
                <a:solidFill>
                  <a:schemeClr val="tx1">
                    <a:lumMod val="75000"/>
                    <a:lumOff val="25000"/>
                  </a:schemeClr>
                </a:solidFill>
              </a:rPr>
              <a:t>slezami</a:t>
            </a:r>
            <a:r>
              <a:rPr lang="en-US" b="1" dirty="0">
                <a:solidFill>
                  <a:schemeClr val="tx1">
                    <a:lumMod val="75000"/>
                    <a:lumOff val="25000"/>
                  </a:schemeClr>
                </a:solidFill>
              </a:rPr>
              <a:t> – </a:t>
            </a:r>
            <a:r>
              <a:rPr lang="en-US" b="1" dirty="0" err="1">
                <a:solidFill>
                  <a:schemeClr val="tx1">
                    <a:lumMod val="75000"/>
                    <a:lumOff val="25000"/>
                  </a:schemeClr>
                </a:solidFill>
              </a:rPr>
              <a:t>uteshenyem</a:t>
            </a:r>
            <a:r>
              <a:rPr lang="en-US" b="1" dirty="0">
                <a:solidFill>
                  <a:schemeClr val="tx1">
                    <a:lumMod val="75000"/>
                    <a:lumOff val="25000"/>
                  </a:schemeClr>
                </a:solidFill>
              </a:rPr>
              <a:t> </a:t>
            </a:r>
            <a:r>
              <a:rPr lang="en-US" b="1" dirty="0" err="1">
                <a:solidFill>
                  <a:schemeClr val="tx1">
                    <a:lumMod val="75000"/>
                    <a:lumOff val="25000"/>
                  </a:schemeClr>
                </a:solidFill>
              </a:rPr>
              <a:t>kazalis</a:t>
            </a:r>
            <a:r>
              <a:rPr lang="en-US" b="1" dirty="0">
                <a:solidFill>
                  <a:schemeClr val="tx1">
                    <a:lumMod val="75000"/>
                    <a:lumOff val="25000"/>
                  </a:schemeClr>
                </a:solidFill>
              </a:rPr>
              <a:t>.’</a:t>
            </a:r>
            <a:r>
              <a:rPr lang="ru-RU" b="1" dirty="0">
                <a:solidFill>
                  <a:schemeClr val="tx1">
                    <a:lumMod val="75000"/>
                    <a:lumOff val="25000"/>
                  </a:schemeClr>
                </a:solidFill>
              </a:rPr>
              <a:t> </a:t>
            </a:r>
          </a:p>
        </p:txBody>
      </p:sp>
      <p:sp>
        <p:nvSpPr>
          <p:cNvPr id="7" name="TextBox 6">
            <a:extLst>
              <a:ext uri="{FF2B5EF4-FFF2-40B4-BE49-F238E27FC236}">
                <a16:creationId xmlns:a16="http://schemas.microsoft.com/office/drawing/2014/main" id="{F0B34744-9D67-402E-978E-C35046BBDE1E}"/>
              </a:ext>
            </a:extLst>
          </p:cNvPr>
          <p:cNvSpPr txBox="1"/>
          <p:nvPr/>
        </p:nvSpPr>
        <p:spPr>
          <a:xfrm>
            <a:off x="6711842" y="1812690"/>
            <a:ext cx="5480158" cy="4482253"/>
          </a:xfrm>
          <a:prstGeom prst="rect">
            <a:avLst/>
          </a:prstGeom>
          <a:noFill/>
        </p:spPr>
        <p:txBody>
          <a:bodyPr wrap="square">
            <a:spAutoFit/>
          </a:bodyPr>
          <a:lstStyle/>
          <a:p>
            <a:pPr marL="0" indent="0" algn="ctr">
              <a:buNone/>
            </a:pPr>
            <a:r>
              <a:rPr lang="en-US" sz="2400" b="1" i="1" u="sng" dirty="0"/>
              <a:t>Flowers of the Neem tree</a:t>
            </a:r>
            <a:r>
              <a:rPr lang="ru-RU" sz="2400" b="1" i="1" u="sng" dirty="0">
                <a:effectLst/>
              </a:rPr>
              <a:t> </a:t>
            </a:r>
            <a:endParaRPr lang="en-US" sz="2400" b="1" i="1" u="sng" dirty="0">
              <a:effectLst/>
            </a:endParaRPr>
          </a:p>
          <a:p>
            <a:pPr marL="0" indent="0">
              <a:buNone/>
            </a:pPr>
            <a:endParaRPr lang="en-US" sz="2000" b="1" i="1" dirty="0"/>
          </a:p>
          <a:p>
            <a:pPr indent="0">
              <a:lnSpc>
                <a:spcPct val="80000"/>
              </a:lnSpc>
              <a:spcBef>
                <a:spcPts val="1000"/>
              </a:spcBef>
              <a:buClr>
                <a:schemeClr val="accent1"/>
              </a:buClr>
              <a:buNone/>
            </a:pPr>
            <a:r>
              <a:rPr lang="en-US" b="1" i="1" dirty="0">
                <a:solidFill>
                  <a:schemeClr val="tx1">
                    <a:lumMod val="75000"/>
                    <a:lumOff val="25000"/>
                  </a:schemeClr>
                </a:solidFill>
              </a:rPr>
              <a:t>Comes to mind under the tree for everybody</a:t>
            </a:r>
            <a:r>
              <a:rPr lang="ru-RU" b="1" i="1" dirty="0">
                <a:solidFill>
                  <a:schemeClr val="tx1">
                    <a:lumMod val="75000"/>
                    <a:lumOff val="25000"/>
                  </a:schemeClr>
                </a:solidFill>
              </a:rPr>
              <a:t> </a:t>
            </a:r>
          </a:p>
          <a:p>
            <a:pPr indent="0">
              <a:lnSpc>
                <a:spcPct val="80000"/>
              </a:lnSpc>
              <a:spcBef>
                <a:spcPts val="2800"/>
              </a:spcBef>
              <a:buClr>
                <a:schemeClr val="accent1"/>
              </a:buClr>
              <a:buNone/>
            </a:pPr>
            <a:r>
              <a:rPr lang="en-US" b="1" i="1" dirty="0">
                <a:solidFill>
                  <a:schemeClr val="tx1">
                    <a:lumMod val="75000"/>
                    <a:lumOff val="25000"/>
                  </a:schemeClr>
                </a:solidFill>
              </a:rPr>
              <a:t>Always prepared</a:t>
            </a:r>
            <a:endParaRPr lang="ru-RU" b="1" i="1" dirty="0">
              <a:solidFill>
                <a:schemeClr val="tx1">
                  <a:lumMod val="75000"/>
                  <a:lumOff val="25000"/>
                </a:schemeClr>
              </a:solidFill>
            </a:endParaRPr>
          </a:p>
          <a:p>
            <a:pPr indent="0">
              <a:lnSpc>
                <a:spcPct val="80000"/>
              </a:lnSpc>
              <a:spcBef>
                <a:spcPts val="1000"/>
              </a:spcBef>
              <a:buClr>
                <a:schemeClr val="accent1"/>
              </a:buClr>
              <a:buNone/>
            </a:pPr>
            <a:r>
              <a:rPr lang="en-US" b="1" i="1" dirty="0">
                <a:solidFill>
                  <a:schemeClr val="tx1">
                    <a:lumMod val="75000"/>
                    <a:lumOff val="25000"/>
                  </a:schemeClr>
                </a:solidFill>
              </a:rPr>
              <a:t>a few rugs: playing with neem buds childhood.</a:t>
            </a:r>
            <a:r>
              <a:rPr lang="ru-RU" b="1" i="1" dirty="0">
                <a:solidFill>
                  <a:schemeClr val="tx1">
                    <a:lumMod val="75000"/>
                    <a:lumOff val="25000"/>
                  </a:schemeClr>
                </a:solidFill>
              </a:rPr>
              <a:t> </a:t>
            </a:r>
          </a:p>
          <a:p>
            <a:pPr indent="0">
              <a:lnSpc>
                <a:spcPct val="80000"/>
              </a:lnSpc>
              <a:spcBef>
                <a:spcPts val="2800"/>
              </a:spcBef>
              <a:buClr>
                <a:schemeClr val="accent1"/>
              </a:buClr>
              <a:buNone/>
            </a:pPr>
            <a:r>
              <a:rPr lang="en-US" b="1" i="1" dirty="0">
                <a:solidFill>
                  <a:schemeClr val="tx1">
                    <a:lumMod val="75000"/>
                    <a:lumOff val="25000"/>
                  </a:schemeClr>
                </a:solidFill>
              </a:rPr>
              <a:t>Comes to mind on the put under Neem</a:t>
            </a:r>
          </a:p>
          <a:p>
            <a:pPr indent="0">
              <a:lnSpc>
                <a:spcPct val="80000"/>
              </a:lnSpc>
              <a:spcBef>
                <a:spcPts val="2800"/>
              </a:spcBef>
              <a:buClr>
                <a:schemeClr val="accent1"/>
              </a:buClr>
              <a:buNone/>
            </a:pPr>
            <a:r>
              <a:rPr lang="en-US" b="1" i="1" dirty="0">
                <a:solidFill>
                  <a:schemeClr val="tx1">
                    <a:lumMod val="75000"/>
                    <a:lumOff val="25000"/>
                  </a:schemeClr>
                </a:solidFill>
              </a:rPr>
              <a:t>the father’s earthy body</a:t>
            </a:r>
            <a:r>
              <a:rPr lang="ru-RU" b="1" i="1" dirty="0">
                <a:solidFill>
                  <a:schemeClr val="tx1">
                    <a:lumMod val="75000"/>
                    <a:lumOff val="25000"/>
                  </a:schemeClr>
                </a:solidFill>
              </a:rPr>
              <a:t>  </a:t>
            </a:r>
          </a:p>
          <a:p>
            <a:pPr indent="0">
              <a:lnSpc>
                <a:spcPct val="80000"/>
              </a:lnSpc>
              <a:spcBef>
                <a:spcPts val="1000"/>
              </a:spcBef>
              <a:buClr>
                <a:schemeClr val="accent1"/>
              </a:buClr>
              <a:buNone/>
            </a:pPr>
            <a:r>
              <a:rPr lang="en-US" b="1" i="1" dirty="0">
                <a:solidFill>
                  <a:schemeClr val="tx1">
                    <a:lumMod val="75000"/>
                    <a:lumOff val="25000"/>
                  </a:schemeClr>
                </a:solidFill>
              </a:rPr>
              <a:t>Of that modest flowers detached stream</a:t>
            </a:r>
            <a:r>
              <a:rPr lang="ru-RU" b="1" i="1" dirty="0">
                <a:solidFill>
                  <a:schemeClr val="tx1">
                    <a:lumMod val="75000"/>
                    <a:lumOff val="25000"/>
                  </a:schemeClr>
                </a:solidFill>
              </a:rPr>
              <a:t> </a:t>
            </a:r>
          </a:p>
          <a:p>
            <a:pPr indent="0">
              <a:lnSpc>
                <a:spcPct val="80000"/>
              </a:lnSpc>
              <a:spcBef>
                <a:spcPts val="1000"/>
              </a:spcBef>
              <a:buClr>
                <a:schemeClr val="accent1"/>
              </a:buClr>
              <a:buNone/>
            </a:pPr>
            <a:r>
              <a:rPr lang="en-US" b="1" i="1" dirty="0">
                <a:solidFill>
                  <a:schemeClr val="tx1">
                    <a:lumMod val="75000"/>
                    <a:lumOff val="25000"/>
                  </a:schemeClr>
                </a:solidFill>
              </a:rPr>
              <a:t>As if it flowed from mum’s hair – small-small flowers</a:t>
            </a:r>
            <a:r>
              <a:rPr lang="ru-RU" b="1" i="1" dirty="0">
                <a:solidFill>
                  <a:schemeClr val="tx1">
                    <a:lumMod val="75000"/>
                    <a:lumOff val="25000"/>
                  </a:schemeClr>
                </a:solidFill>
              </a:rPr>
              <a:t> </a:t>
            </a:r>
          </a:p>
          <a:p>
            <a:pPr indent="0">
              <a:lnSpc>
                <a:spcPct val="80000"/>
              </a:lnSpc>
              <a:spcBef>
                <a:spcPts val="1000"/>
              </a:spcBef>
              <a:buClr>
                <a:schemeClr val="accent1"/>
              </a:buClr>
              <a:buNone/>
            </a:pPr>
            <a:r>
              <a:rPr lang="en-US" b="1" i="1" dirty="0">
                <a:solidFill>
                  <a:schemeClr val="tx1">
                    <a:lumMod val="75000"/>
                    <a:lumOff val="25000"/>
                  </a:schemeClr>
                </a:solidFill>
              </a:rPr>
              <a:t>That not tiers but consolation seemed</a:t>
            </a:r>
          </a:p>
        </p:txBody>
      </p:sp>
      <p:sp>
        <p:nvSpPr>
          <p:cNvPr id="4" name="Заголовок 1">
            <a:extLst>
              <a:ext uri="{FF2B5EF4-FFF2-40B4-BE49-F238E27FC236}">
                <a16:creationId xmlns:a16="http://schemas.microsoft.com/office/drawing/2014/main" id="{028EE733-FD99-F747-94A5-8B8B3374A67C}"/>
              </a:ext>
            </a:extLst>
          </p:cNvPr>
          <p:cNvSpPr txBox="1">
            <a:spLocks/>
          </p:cNvSpPr>
          <p:nvPr/>
        </p:nvSpPr>
        <p:spPr>
          <a:xfrm>
            <a:off x="2255999" y="566429"/>
            <a:ext cx="8911687" cy="1125737"/>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t>Kunwar </a:t>
            </a:r>
            <a:r>
              <a:rPr lang="en-US" sz="2800" dirty="0" err="1"/>
              <a:t>Narain</a:t>
            </a:r>
            <a:r>
              <a:rPr lang="en-US" sz="2800" dirty="0"/>
              <a:t> </a:t>
            </a:r>
            <a:br>
              <a:rPr lang="en-US" sz="2800" dirty="0"/>
            </a:br>
            <a:r>
              <a:rPr lang="en-US" sz="2800" dirty="0"/>
              <a:t>Neem </a:t>
            </a:r>
            <a:r>
              <a:rPr lang="en-US" sz="2800" dirty="0" err="1"/>
              <a:t>ke</a:t>
            </a:r>
            <a:r>
              <a:rPr lang="en-US" sz="2800" dirty="0"/>
              <a:t> </a:t>
            </a:r>
            <a:r>
              <a:rPr lang="en-US" sz="2800" dirty="0" err="1"/>
              <a:t>phul</a:t>
            </a:r>
            <a:endParaRPr lang="ru-RU" sz="2800" dirty="0"/>
          </a:p>
        </p:txBody>
      </p:sp>
    </p:spTree>
    <p:extLst>
      <p:ext uri="{BB962C8B-B14F-4D97-AF65-F5344CB8AC3E}">
        <p14:creationId xmlns:p14="http://schemas.microsoft.com/office/powerpoint/2010/main" val="362063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5433" y="5310271"/>
            <a:ext cx="8397586" cy="657435"/>
          </a:xfrm>
        </p:spPr>
        <p:txBody>
          <a:bodyPr/>
          <a:lstStyle/>
          <a:p>
            <a:pPr algn="ctr"/>
            <a:r>
              <a:rPr lang="en-US" dirty="0">
                <a:solidFill>
                  <a:schemeClr val="bg2">
                    <a:lumMod val="25000"/>
                  </a:schemeClr>
                </a:solidFill>
              </a:rPr>
              <a:t>Kunwar </a:t>
            </a:r>
            <a:r>
              <a:rPr lang="en-US" dirty="0" err="1">
                <a:solidFill>
                  <a:schemeClr val="bg2">
                    <a:lumMod val="25000"/>
                  </a:schemeClr>
                </a:solidFill>
              </a:rPr>
              <a:t>Narain</a:t>
            </a:r>
            <a:r>
              <a:rPr lang="ru-RU" dirty="0">
                <a:solidFill>
                  <a:schemeClr val="bg2">
                    <a:lumMod val="25000"/>
                  </a:schemeClr>
                </a:solidFill>
              </a:rPr>
              <a:t> (1927-2017)</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157" y="64657"/>
            <a:ext cx="3654138" cy="5220197"/>
          </a:xfrm>
          <a:prstGeom prst="rect">
            <a:avLst/>
          </a:prstGeom>
        </p:spPr>
      </p:pic>
      <p:sp>
        <p:nvSpPr>
          <p:cNvPr id="4" name="Прямоугольник 3"/>
          <p:cNvSpPr/>
          <p:nvPr/>
        </p:nvSpPr>
        <p:spPr>
          <a:xfrm>
            <a:off x="7591060" y="5993124"/>
            <a:ext cx="4600940" cy="800219"/>
          </a:xfrm>
          <a:prstGeom prst="rect">
            <a:avLst/>
          </a:prstGeom>
        </p:spPr>
        <p:txBody>
          <a:bodyPr wrap="square">
            <a:spAutoFit/>
          </a:bodyPr>
          <a:lstStyle/>
          <a:p>
            <a:pPr algn="r"/>
            <a:r>
              <a:rPr lang="ru-RU" dirty="0"/>
              <a:t>**</a:t>
            </a:r>
            <a:r>
              <a:rPr lang="en-US" sz="1400" i="1" u="sng" dirty="0"/>
              <a:t>Photos demonstrated in this presentation are from open sources and a  private collection of </a:t>
            </a:r>
            <a:r>
              <a:rPr lang="ru-RU" sz="1400" i="1" u="sng" dirty="0"/>
              <a:t> </a:t>
            </a:r>
            <a:r>
              <a:rPr lang="en-US" sz="1400" i="1" u="sng" dirty="0"/>
              <a:t> </a:t>
            </a:r>
          </a:p>
          <a:p>
            <a:pPr algn="r"/>
            <a:r>
              <a:rPr lang="en-US" sz="1400" i="1" u="sng" dirty="0"/>
              <a:t>Dr. Guzel Strelkova</a:t>
            </a:r>
            <a:endParaRPr lang="ru-RU" sz="1400" i="1" u="sng" dirty="0"/>
          </a:p>
        </p:txBody>
      </p:sp>
      <p:sp>
        <p:nvSpPr>
          <p:cNvPr id="5" name="Прямоугольник 4"/>
          <p:cNvSpPr/>
          <p:nvPr/>
        </p:nvSpPr>
        <p:spPr>
          <a:xfrm>
            <a:off x="8961295" y="64657"/>
            <a:ext cx="380232" cy="369332"/>
          </a:xfrm>
          <a:prstGeom prst="rect">
            <a:avLst/>
          </a:prstGeom>
        </p:spPr>
        <p:txBody>
          <a:bodyPr wrap="none">
            <a:spAutoFit/>
          </a:bodyPr>
          <a:lstStyle/>
          <a:p>
            <a:r>
              <a:rPr lang="ru-RU" dirty="0"/>
              <a:t>**</a:t>
            </a:r>
          </a:p>
        </p:txBody>
      </p:sp>
    </p:spTree>
    <p:extLst>
      <p:ext uri="{BB962C8B-B14F-4D97-AF65-F5344CB8AC3E}">
        <p14:creationId xmlns:p14="http://schemas.microsoft.com/office/powerpoint/2010/main" val="70453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02677" y="4109545"/>
            <a:ext cx="10237076" cy="2609910"/>
          </a:xfrm>
        </p:spPr>
        <p:txBody>
          <a:bodyPr>
            <a:normAutofit fontScale="92500" lnSpcReduction="10000"/>
          </a:bodyPr>
          <a:lstStyle/>
          <a:p>
            <a:pPr algn="just"/>
            <a:r>
              <a:rPr lang="en-US" dirty="0">
                <a:solidFill>
                  <a:schemeClr val="bg2">
                    <a:lumMod val="25000"/>
                  </a:schemeClr>
                </a:solidFill>
                <a:latin typeface="Arial Unicode MS"/>
              </a:rPr>
              <a:t>      </a:t>
            </a:r>
            <a:r>
              <a:rPr lang="en-US" sz="2400" dirty="0">
                <a:solidFill>
                  <a:schemeClr val="bg2">
                    <a:lumMod val="25000"/>
                  </a:schemeClr>
                </a:solidFill>
                <a:latin typeface="Arial Unicode MS"/>
              </a:rPr>
              <a:t>Creations of this Hindi poet and the outstanding writer can not be fixed in the frame of  the only one literary school, we can not say that he belongs to exactly this or that literary movement of contemporary Indian literature. Kunwar </a:t>
            </a:r>
            <a:r>
              <a:rPr lang="en-US" sz="2400" dirty="0" err="1">
                <a:solidFill>
                  <a:schemeClr val="bg2">
                    <a:lumMod val="25000"/>
                  </a:schemeClr>
                </a:solidFill>
                <a:latin typeface="Arial Unicode MS"/>
              </a:rPr>
              <a:t>Narain</a:t>
            </a:r>
            <a:r>
              <a:rPr lang="en-US" sz="2400" dirty="0">
                <a:solidFill>
                  <a:schemeClr val="bg2">
                    <a:lumMod val="25000"/>
                  </a:schemeClr>
                </a:solidFill>
                <a:latin typeface="Arial Unicode MS"/>
              </a:rPr>
              <a:t> symbolizes an amalgam of the whole world heritage. We can find reminiscences of different European and  Asian writers</a:t>
            </a:r>
            <a:r>
              <a:rPr lang="ru-RU" sz="2400" dirty="0">
                <a:solidFill>
                  <a:schemeClr val="bg2">
                    <a:lumMod val="25000"/>
                  </a:schemeClr>
                </a:solidFill>
                <a:latin typeface="Arial Unicode MS"/>
              </a:rPr>
              <a:t>, </a:t>
            </a:r>
            <a:r>
              <a:rPr lang="en-US" sz="2400" dirty="0">
                <a:solidFill>
                  <a:schemeClr val="bg2">
                    <a:lumMod val="25000"/>
                  </a:schemeClr>
                </a:solidFill>
                <a:latin typeface="Arial Unicode MS"/>
              </a:rPr>
              <a:t>including Nazim Hikmet or Borges or Kafka with his paradoxes and absurd situations a reader find in his stories. The poetry of Kunwar </a:t>
            </a:r>
            <a:r>
              <a:rPr lang="en-US" sz="2400" dirty="0" err="1">
                <a:solidFill>
                  <a:schemeClr val="bg2">
                    <a:lumMod val="25000"/>
                  </a:schemeClr>
                </a:solidFill>
                <a:latin typeface="Arial Unicode MS"/>
              </a:rPr>
              <a:t>Narain</a:t>
            </a:r>
            <a:r>
              <a:rPr lang="en-US" sz="2400" dirty="0">
                <a:solidFill>
                  <a:schemeClr val="bg2">
                    <a:lumMod val="25000"/>
                  </a:schemeClr>
                </a:solidFill>
                <a:latin typeface="Arial Unicode MS"/>
              </a:rPr>
              <a:t> is unique, and this paper concentrates on the Russian translations of his poetry, included in several collections.  </a:t>
            </a:r>
            <a:endParaRPr lang="ru-RU" sz="2400" dirty="0">
              <a:solidFill>
                <a:schemeClr val="bg2">
                  <a:lumMod val="25000"/>
                </a:schemeClr>
              </a:solidFill>
              <a:latin typeface="Arial Unicode MS"/>
            </a:endParaRPr>
          </a:p>
        </p:txBody>
      </p:sp>
      <p:pic>
        <p:nvPicPr>
          <p:cNvPr id="1026" name="Picture 2" descr="Hindi poet Kunwar Narain passes 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39" y="138545"/>
            <a:ext cx="6191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3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370" y="799559"/>
            <a:ext cx="2533258" cy="394523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429" y="54837"/>
            <a:ext cx="2744065" cy="430441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435" y="1630556"/>
            <a:ext cx="2603789" cy="4074164"/>
          </a:xfrm>
          <a:prstGeom prst="rect">
            <a:avLst/>
          </a:prstGeom>
        </p:spPr>
      </p:pic>
      <p:sp>
        <p:nvSpPr>
          <p:cNvPr id="8" name="Прямоугольник 7"/>
          <p:cNvSpPr/>
          <p:nvPr/>
        </p:nvSpPr>
        <p:spPr>
          <a:xfrm>
            <a:off x="7315056" y="4359253"/>
            <a:ext cx="2938438" cy="1200329"/>
          </a:xfrm>
          <a:prstGeom prst="rect">
            <a:avLst/>
          </a:prstGeom>
        </p:spPr>
        <p:txBody>
          <a:bodyPr wrap="square">
            <a:spAutoFit/>
          </a:bodyPr>
          <a:lstStyle/>
          <a:p>
            <a:r>
              <a:rPr lang="en-US" sz="2400" dirty="0">
                <a:latin typeface="Times New Roman" panose="02020603050405020304" pitchFamily="18" charset="0"/>
              </a:rPr>
              <a:t>    Kunwar </a:t>
            </a:r>
            <a:r>
              <a:rPr lang="en-US" sz="2400" dirty="0" err="1">
                <a:latin typeface="Times New Roman" panose="02020603050405020304" pitchFamily="18" charset="0"/>
              </a:rPr>
              <a:t>Narain</a:t>
            </a:r>
            <a:endParaRPr lang="en-US" sz="2400" dirty="0">
              <a:latin typeface="Times New Roman" panose="02020603050405020304" pitchFamily="18" charset="0"/>
            </a:endParaRPr>
          </a:p>
          <a:p>
            <a:r>
              <a:rPr lang="en-US" sz="2400" dirty="0">
                <a:latin typeface="Times New Roman" panose="02020603050405020304" pitchFamily="18" charset="0"/>
              </a:rPr>
              <a:t>     “The Poet said”</a:t>
            </a:r>
          </a:p>
          <a:p>
            <a:r>
              <a:rPr lang="en-US" sz="2400" dirty="0">
                <a:latin typeface="Times New Roman" panose="02020603050405020304" pitchFamily="18" charset="0"/>
              </a:rPr>
              <a:t>     Selected poems</a:t>
            </a:r>
            <a:endParaRPr lang="ru-RU" sz="2400" dirty="0"/>
          </a:p>
        </p:txBody>
      </p:sp>
      <p:sp>
        <p:nvSpPr>
          <p:cNvPr id="9" name="Прямоугольник 8"/>
          <p:cNvSpPr/>
          <p:nvPr/>
        </p:nvSpPr>
        <p:spPr>
          <a:xfrm>
            <a:off x="4694833" y="799559"/>
            <a:ext cx="2286993" cy="830997"/>
          </a:xfrm>
          <a:prstGeom prst="rect">
            <a:avLst/>
          </a:prstGeom>
        </p:spPr>
        <p:txBody>
          <a:bodyPr wrap="square">
            <a:spAutoFit/>
          </a:bodyPr>
          <a:lstStyle/>
          <a:p>
            <a:r>
              <a:rPr lang="en-US" sz="2400" dirty="0">
                <a:latin typeface="Times New Roman" panose="02020603050405020304" pitchFamily="18" charset="0"/>
              </a:rPr>
              <a:t>Kunwar </a:t>
            </a:r>
            <a:r>
              <a:rPr lang="en-US" sz="2400" dirty="0" err="1">
                <a:latin typeface="Times New Roman" panose="02020603050405020304" pitchFamily="18" charset="0"/>
              </a:rPr>
              <a:t>Narain</a:t>
            </a:r>
            <a:endParaRPr lang="en-US" sz="2400" dirty="0">
              <a:latin typeface="Times New Roman" panose="02020603050405020304" pitchFamily="18" charset="0"/>
            </a:endParaRPr>
          </a:p>
          <a:p>
            <a:r>
              <a:rPr lang="en-US" sz="2400" dirty="0">
                <a:latin typeface="Times New Roman" panose="02020603050405020304" pitchFamily="18" charset="0"/>
              </a:rPr>
              <a:t>“In these days”</a:t>
            </a:r>
            <a:endParaRPr lang="ru-RU" sz="2400" dirty="0">
              <a:latin typeface="Times New Roman" panose="02020603050405020304" pitchFamily="18" charset="0"/>
            </a:endParaRPr>
          </a:p>
        </p:txBody>
      </p:sp>
    </p:spTree>
    <p:extLst>
      <p:ext uri="{BB962C8B-B14F-4D97-AF65-F5344CB8AC3E}">
        <p14:creationId xmlns:p14="http://schemas.microsoft.com/office/powerpoint/2010/main" val="247707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1237" y="0"/>
            <a:ext cx="7611484" cy="780637"/>
          </a:xfrm>
        </p:spPr>
        <p:txBody>
          <a:bodyPr>
            <a:normAutofit fontScale="90000"/>
          </a:bodyPr>
          <a:lstStyle/>
          <a:p>
            <a:pPr algn="ctr"/>
            <a:r>
              <a:rPr lang="en-US" b="1" dirty="0">
                <a:solidFill>
                  <a:schemeClr val="bg2">
                    <a:lumMod val="25000"/>
                  </a:schemeClr>
                </a:solidFill>
              </a:rPr>
              <a:t>Translations into English </a:t>
            </a:r>
            <a:br>
              <a:rPr lang="ru-RU" b="1" dirty="0">
                <a:solidFill>
                  <a:schemeClr val="bg2">
                    <a:lumMod val="25000"/>
                  </a:schemeClr>
                </a:solidFill>
              </a:rPr>
            </a:br>
            <a:r>
              <a:rPr lang="hi-IN" dirty="0"/>
              <a:t> </a:t>
            </a:r>
            <a:r>
              <a:rPr lang="en-US" b="1" dirty="0"/>
              <a:t>some of poems of Kunwar </a:t>
            </a:r>
            <a:r>
              <a:rPr lang="en-US" b="1" dirty="0" err="1"/>
              <a:t>Narain</a:t>
            </a:r>
            <a:br>
              <a:rPr lang="en-US" dirty="0"/>
            </a:br>
            <a:endParaRPr lang="ru-RU" dirty="0"/>
          </a:p>
        </p:txBody>
      </p:sp>
      <p:pic>
        <p:nvPicPr>
          <p:cNvPr id="1026" name="Picture 2" descr="New Poetry in Hindi: Nayi Kavita: An Anthology (Anthem South Asian  Studies): Rosenstein, Lucy: 9781843311249: Amazon.com: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473" y="1157285"/>
            <a:ext cx="3413445" cy="5423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azon.com: Lucy Rosenstein: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002" y="1157285"/>
            <a:ext cx="3557442" cy="542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8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487" y="600164"/>
            <a:ext cx="3902220" cy="6104099"/>
          </a:xfrm>
          <a:prstGeom prst="rect">
            <a:avLst/>
          </a:prstGeom>
        </p:spPr>
      </p:pic>
      <p:pic>
        <p:nvPicPr>
          <p:cNvPr id="5122" name="Picture 2" descr="Apurva Narain | Asia Literary 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273" y="1756351"/>
            <a:ext cx="3397539" cy="33975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40036" y="0"/>
            <a:ext cx="7051964" cy="1133965"/>
          </a:xfrm>
          <a:prstGeom prst="rect">
            <a:avLst/>
          </a:prstGeom>
        </p:spPr>
        <p:txBody>
          <a:bodyPr wrap="square">
            <a:spAutoFit/>
          </a:bodyPr>
          <a:lstStyle/>
          <a:p>
            <a:pPr lvl="0" algn="r">
              <a:lnSpc>
                <a:spcPct val="150000"/>
              </a:lnSpc>
              <a:spcAft>
                <a:spcPts val="0"/>
              </a:spcAft>
            </a:pPr>
            <a:r>
              <a:rPr lang="en-US" sz="2400" b="1" i="1" dirty="0">
                <a:solidFill>
                  <a:schemeClr val="bg2">
                    <a:lumMod val="25000"/>
                  </a:schemeClr>
                </a:solidFill>
                <a:uFill>
                  <a:solidFill>
                    <a:srgbClr val="000000"/>
                  </a:solidFill>
                </a:uFill>
                <a:latin typeface="Times New Roman" panose="02020603050405020304" pitchFamily="18" charset="0"/>
                <a:ea typeface="Times New Roman" panose="02020603050405020304" pitchFamily="18" charset="0"/>
              </a:rPr>
              <a:t>Kunwar Narain</a:t>
            </a:r>
            <a:r>
              <a:rPr lang="en-US" sz="2400" b="1" dirty="0">
                <a:solidFill>
                  <a:schemeClr val="bg2">
                    <a:lumMod val="25000"/>
                  </a:schemeClr>
                </a:solidFill>
                <a:uFill>
                  <a:solidFill>
                    <a:srgbClr val="000000"/>
                  </a:solidFill>
                </a:uFill>
                <a:latin typeface="Times New Roman" panose="02020603050405020304" pitchFamily="18" charset="0"/>
                <a:ea typeface="Times New Roman" panose="02020603050405020304" pitchFamily="18" charset="0"/>
              </a:rPr>
              <a:t>. No other world, Selected poems, </a:t>
            </a:r>
            <a:r>
              <a:rPr lang="en-US" sz="2400" b="1" dirty="0" err="1">
                <a:solidFill>
                  <a:schemeClr val="bg2">
                    <a:lumMod val="25000"/>
                  </a:schemeClr>
                </a:solidFill>
                <a:uFill>
                  <a:solidFill>
                    <a:srgbClr val="000000"/>
                  </a:solidFill>
                </a:uFill>
                <a:latin typeface="Times New Roman" panose="02020603050405020304" pitchFamily="18" charset="0"/>
                <a:ea typeface="Times New Roman" panose="02020603050405020304" pitchFamily="18" charset="0"/>
              </a:rPr>
              <a:t>Rupa&amp;Co</a:t>
            </a:r>
            <a:r>
              <a:rPr lang="en-US" sz="2400" b="1" dirty="0">
                <a:solidFill>
                  <a:schemeClr val="bg2">
                    <a:lumMod val="25000"/>
                  </a:schemeClr>
                </a:solidFill>
                <a:uFill>
                  <a:solidFill>
                    <a:srgbClr val="000000"/>
                  </a:solidFill>
                </a:uFill>
                <a:latin typeface="Times New Roman" panose="02020603050405020304" pitchFamily="18" charset="0"/>
                <a:ea typeface="Times New Roman" panose="02020603050405020304" pitchFamily="18" charset="0"/>
              </a:rPr>
              <a:t>, New Delhi, 2008</a:t>
            </a:r>
            <a:endParaRPr lang="ru-RU" sz="2800" b="1" dirty="0">
              <a:solidFill>
                <a:schemeClr val="bg2">
                  <a:lumMod val="25000"/>
                </a:schemeClr>
              </a:solidFill>
              <a:uFill>
                <a:solidFill>
                  <a:srgbClr val="000000"/>
                </a:solidFill>
              </a:uFill>
              <a:latin typeface="Times New Roman" panose="02020603050405020304" pitchFamily="18" charset="0"/>
              <a:ea typeface="Calibri" panose="020F0502020204030204" pitchFamily="34" charset="0"/>
            </a:endParaRPr>
          </a:p>
        </p:txBody>
      </p:sp>
      <p:sp>
        <p:nvSpPr>
          <p:cNvPr id="4" name="Прямоугольник 3"/>
          <p:cNvSpPr/>
          <p:nvPr/>
        </p:nvSpPr>
        <p:spPr>
          <a:xfrm>
            <a:off x="6987726" y="5288491"/>
            <a:ext cx="5204274" cy="141577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dirty="0">
                <a:solidFill>
                  <a:schemeClr val="accent1">
                    <a:lumMod val="75000"/>
                  </a:schemeClr>
                </a:solidFill>
              </a:rPr>
              <a:t>“</a:t>
            </a:r>
            <a:r>
              <a:rPr lang="en-US" sz="1600" i="1" dirty="0">
                <a:solidFill>
                  <a:schemeClr val="bg2">
                    <a:lumMod val="25000"/>
                  </a:schemeClr>
                </a:solidFill>
              </a:rPr>
              <a:t>It is in this light too that I have largely not followed any translation theory.</a:t>
            </a:r>
          </a:p>
          <a:p>
            <a:pPr algn="just"/>
            <a:r>
              <a:rPr lang="en-US" sz="1600" i="1" dirty="0">
                <a:solidFill>
                  <a:schemeClr val="bg2">
                    <a:lumMod val="25000"/>
                  </a:schemeClr>
                </a:solidFill>
              </a:rPr>
              <a:t>I have kept to my instincts and hoped</a:t>
            </a:r>
          </a:p>
          <a:p>
            <a:pPr algn="just"/>
            <a:r>
              <a:rPr lang="en-US" sz="1600" i="1" dirty="0">
                <a:solidFill>
                  <a:schemeClr val="bg2">
                    <a:lumMod val="25000"/>
                  </a:schemeClr>
                </a:solidFill>
              </a:rPr>
              <a:t>that some of this poetic journey may have shaped those instincts too</a:t>
            </a:r>
            <a:r>
              <a:rPr lang="en-US" dirty="0">
                <a:solidFill>
                  <a:schemeClr val="accent1">
                    <a:lumMod val="75000"/>
                  </a:schemeClr>
                </a:solidFill>
              </a:rPr>
              <a:t>”.</a:t>
            </a:r>
          </a:p>
        </p:txBody>
      </p:sp>
    </p:spTree>
    <p:extLst>
      <p:ext uri="{BB962C8B-B14F-4D97-AF65-F5344CB8AC3E}">
        <p14:creationId xmlns:p14="http://schemas.microsoft.com/office/powerpoint/2010/main" val="40817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1767" y="540330"/>
            <a:ext cx="8911687" cy="5915235"/>
          </a:xfrm>
        </p:spPr>
        <p:txBody>
          <a:bodyPr/>
          <a:lstStyle/>
          <a:p>
            <a:pPr algn="ctr"/>
            <a:r>
              <a:rPr lang="en-US" b="1" dirty="0"/>
              <a:t>Translations into Russian</a:t>
            </a:r>
            <a:br>
              <a:rPr lang="ru-RU" dirty="0"/>
            </a:br>
            <a:r>
              <a:rPr lang="hi-IN" dirty="0"/>
              <a:t> </a:t>
            </a:r>
            <a:br>
              <a:rPr lang="en-US" dirty="0"/>
            </a:br>
            <a:br>
              <a:rPr lang="en-US" dirty="0"/>
            </a:br>
            <a:endParaRPr lang="ru-RU" dirty="0"/>
          </a:p>
        </p:txBody>
      </p:sp>
      <p:pic>
        <p:nvPicPr>
          <p:cNvPr id="3074" name="Picture 2" descr="Цветы дерева ним. Избранные стихи] Нараян, Кунв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087" y="1349826"/>
            <a:ext cx="3405043" cy="49678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57454" y="1349826"/>
            <a:ext cx="6096000" cy="1815882"/>
          </a:xfrm>
          <a:prstGeom prst="rect">
            <a:avLst/>
          </a:prstGeom>
        </p:spPr>
        <p:txBody>
          <a:bodyPr>
            <a:spAutoFit/>
          </a:bodyPr>
          <a:lstStyle/>
          <a:p>
            <a:pPr algn="r"/>
            <a:endParaRPr lang="en-US" sz="2400" b="1" dirty="0">
              <a:solidFill>
                <a:srgbClr val="000000"/>
              </a:solidFill>
              <a:latin typeface="Times New Roman" panose="02020603050405020304" pitchFamily="18" charset="0"/>
            </a:endParaRPr>
          </a:p>
          <a:p>
            <a:pPr algn="r"/>
            <a:r>
              <a:rPr lang="en-US" sz="2400" b="1" dirty="0">
                <a:solidFill>
                  <a:srgbClr val="000000"/>
                </a:solidFill>
                <a:latin typeface="Times New Roman" panose="02020603050405020304" pitchFamily="18" charset="0"/>
              </a:rPr>
              <a:t>Kunwar </a:t>
            </a:r>
            <a:r>
              <a:rPr lang="en-US" sz="2400" b="1" dirty="0" err="1">
                <a:solidFill>
                  <a:srgbClr val="000000"/>
                </a:solidFill>
                <a:latin typeface="Times New Roman" panose="02020603050405020304" pitchFamily="18" charset="0"/>
              </a:rPr>
              <a:t>Narain</a:t>
            </a:r>
            <a:endParaRPr lang="en-US" sz="2400" b="1" dirty="0">
              <a:solidFill>
                <a:srgbClr val="000000"/>
              </a:solidFill>
              <a:latin typeface="Times New Roman" panose="02020603050405020304" pitchFamily="18" charset="0"/>
            </a:endParaRPr>
          </a:p>
          <a:p>
            <a:pPr algn="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Tsvety</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dereva</a:t>
            </a:r>
            <a:r>
              <a:rPr lang="en-US" sz="2400" dirty="0">
                <a:solidFill>
                  <a:srgbClr val="000000"/>
                </a:solidFill>
                <a:latin typeface="Times New Roman" panose="02020603050405020304" pitchFamily="18" charset="0"/>
              </a:rPr>
              <a:t> neem. </a:t>
            </a:r>
          </a:p>
          <a:p>
            <a:pPr algn="r"/>
            <a:r>
              <a:rPr lang="en-US" sz="2000" dirty="0">
                <a:solidFill>
                  <a:srgbClr val="000000"/>
                </a:solidFill>
                <a:latin typeface="Times New Roman" panose="02020603050405020304" pitchFamily="18" charset="0"/>
              </a:rPr>
              <a:t>“U </a:t>
            </a:r>
            <a:r>
              <a:rPr lang="en-US" sz="2000" dirty="0" err="1">
                <a:solidFill>
                  <a:srgbClr val="000000"/>
                </a:solidFill>
                <a:latin typeface="Times New Roman" panose="02020603050405020304" pitchFamily="18" charset="0"/>
              </a:rPr>
              <a:t>Nikitskih</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vorot</a:t>
            </a:r>
            <a:r>
              <a:rPr lang="en-US" sz="2000" dirty="0">
                <a:solidFill>
                  <a:srgbClr val="000000"/>
                </a:solidFill>
                <a:latin typeface="Times New Roman" panose="02020603050405020304" pitchFamily="18" charset="0"/>
              </a:rPr>
              <a:t>” Publishing House”</a:t>
            </a:r>
          </a:p>
          <a:p>
            <a:pPr algn="r"/>
            <a:r>
              <a:rPr lang="en-US" sz="2000" dirty="0">
                <a:solidFill>
                  <a:srgbClr val="000000"/>
                </a:solidFill>
                <a:latin typeface="Times New Roman" panose="02020603050405020304" pitchFamily="18" charset="0"/>
              </a:rPr>
              <a:t>Moscow, 2014</a:t>
            </a:r>
            <a:endParaRPr lang="ru-RU" sz="2000" dirty="0"/>
          </a:p>
        </p:txBody>
      </p:sp>
      <p:sp>
        <p:nvSpPr>
          <p:cNvPr id="4" name="Прямоугольник 3"/>
          <p:cNvSpPr/>
          <p:nvPr/>
        </p:nvSpPr>
        <p:spPr>
          <a:xfrm>
            <a:off x="7048767" y="2964503"/>
            <a:ext cx="5004687" cy="1015663"/>
          </a:xfrm>
          <a:prstGeom prst="rect">
            <a:avLst/>
          </a:prstGeom>
        </p:spPr>
        <p:txBody>
          <a:bodyPr wrap="square">
            <a:spAutoFit/>
          </a:bodyPr>
          <a:lstStyle/>
          <a:p>
            <a:pPr algn="ctr"/>
            <a:endParaRPr lang="en-US" sz="2000" i="1" dirty="0">
              <a:latin typeface="Times New Roman" panose="02020603050405020304" pitchFamily="18" charset="0"/>
              <a:ea typeface="Calibri" panose="020F0502020204030204" pitchFamily="34" charset="0"/>
            </a:endParaRPr>
          </a:p>
          <a:p>
            <a:pPr algn="ctr"/>
            <a:r>
              <a:rPr lang="en-US" sz="2000" i="1" dirty="0">
                <a:latin typeface="Times New Roman" panose="02020603050405020304" pitchFamily="18" charset="0"/>
                <a:ea typeface="Calibri" panose="020F0502020204030204" pitchFamily="34" charset="0"/>
              </a:rPr>
              <a:t>          Translated into Russian by </a:t>
            </a:r>
          </a:p>
          <a:p>
            <a:pPr algn="ctr"/>
            <a:r>
              <a:rPr lang="en-US" sz="2000" i="1" dirty="0">
                <a:latin typeface="Times New Roman" panose="02020603050405020304" pitchFamily="18" charset="0"/>
                <a:ea typeface="Calibri" panose="020F0502020204030204" pitchFamily="34" charset="0"/>
              </a:rPr>
              <a:t>         Guzel Strelkova and Anastasia </a:t>
            </a:r>
            <a:r>
              <a:rPr lang="en-US" sz="2000" i="1" dirty="0" err="1">
                <a:latin typeface="Times New Roman" panose="02020603050405020304" pitchFamily="18" charset="0"/>
                <a:ea typeface="Calibri" panose="020F0502020204030204" pitchFamily="34" charset="0"/>
              </a:rPr>
              <a:t>Guria</a:t>
            </a:r>
            <a:endParaRPr lang="ru-RU" sz="2000" i="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924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2F98EE-F2A9-4C17-AB23-9ABCE27F2A62}"/>
              </a:ext>
            </a:extLst>
          </p:cNvPr>
          <p:cNvSpPr>
            <a:spLocks noGrp="1"/>
          </p:cNvSpPr>
          <p:nvPr>
            <p:ph type="title"/>
          </p:nvPr>
        </p:nvSpPr>
        <p:spPr/>
        <p:txBody>
          <a:bodyPr/>
          <a:lstStyle/>
          <a:p>
            <a:pPr algn="ctr"/>
            <a:r>
              <a:rPr lang="en-US" dirty="0"/>
              <a:t>My first meeting with </a:t>
            </a:r>
            <a:br>
              <a:rPr lang="en-US" dirty="0"/>
            </a:br>
            <a:r>
              <a:rPr lang="en-US" dirty="0"/>
              <a:t>Kunwar </a:t>
            </a:r>
            <a:r>
              <a:rPr lang="en-US" dirty="0" err="1"/>
              <a:t>Narain</a:t>
            </a:r>
            <a:r>
              <a:rPr lang="en-US" dirty="0"/>
              <a:t> in 2004</a:t>
            </a:r>
            <a:endParaRPr lang="ru-RU" dirty="0"/>
          </a:p>
        </p:txBody>
      </p:sp>
      <p:pic>
        <p:nvPicPr>
          <p:cNvPr id="6" name="Рисунок 5">
            <a:extLst>
              <a:ext uri="{FF2B5EF4-FFF2-40B4-BE49-F238E27FC236}">
                <a16:creationId xmlns:a16="http://schemas.microsoft.com/office/drawing/2014/main" id="{AA249520-C0B0-4998-A5C3-8D5000A26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228" y="1905000"/>
            <a:ext cx="3564000" cy="4752000"/>
          </a:xfrm>
          <a:prstGeom prst="rect">
            <a:avLst/>
          </a:prstGeom>
        </p:spPr>
      </p:pic>
      <p:pic>
        <p:nvPicPr>
          <p:cNvPr id="10" name="Рисунок 9">
            <a:extLst>
              <a:ext uri="{FF2B5EF4-FFF2-40B4-BE49-F238E27FC236}">
                <a16:creationId xmlns:a16="http://schemas.microsoft.com/office/drawing/2014/main" id="{43ABB436-4926-4261-94C9-9228B0B0B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126056" y="2317093"/>
            <a:ext cx="3335433" cy="3647999"/>
          </a:xfrm>
          <a:prstGeom prst="rect">
            <a:avLst/>
          </a:prstGeom>
        </p:spPr>
      </p:pic>
      <p:pic>
        <p:nvPicPr>
          <p:cNvPr id="12" name="Рисунок 11">
            <a:extLst>
              <a:ext uri="{FF2B5EF4-FFF2-40B4-BE49-F238E27FC236}">
                <a16:creationId xmlns:a16="http://schemas.microsoft.com/office/drawing/2014/main" id="{E04E3007-8092-44EE-A5EE-68465DB4D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000" y="2193000"/>
            <a:ext cx="3132000" cy="4176000"/>
          </a:xfrm>
          <a:prstGeom prst="rect">
            <a:avLst/>
          </a:prstGeom>
        </p:spPr>
      </p:pic>
    </p:spTree>
    <p:extLst>
      <p:ext uri="{BB962C8B-B14F-4D97-AF65-F5344CB8AC3E}">
        <p14:creationId xmlns:p14="http://schemas.microsoft.com/office/powerpoint/2010/main" val="130991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880656-84C6-4F3D-AEA8-6DAAAE95042C}"/>
              </a:ext>
            </a:extLst>
          </p:cNvPr>
          <p:cNvSpPr>
            <a:spLocks noGrp="1"/>
          </p:cNvSpPr>
          <p:nvPr>
            <p:ph type="title"/>
          </p:nvPr>
        </p:nvSpPr>
        <p:spPr/>
        <p:txBody>
          <a:bodyPr>
            <a:noAutofit/>
          </a:bodyPr>
          <a:lstStyle/>
          <a:p>
            <a:pPr algn="ctr"/>
            <a:r>
              <a:rPr lang="en-US" sz="2800" dirty="0"/>
              <a:t>Some of poetry collections of Kunwar </a:t>
            </a:r>
            <a:r>
              <a:rPr lang="en-US" sz="2800" dirty="0" err="1"/>
              <a:t>Narain</a:t>
            </a:r>
            <a:r>
              <a:rPr lang="en-US" sz="2800" dirty="0"/>
              <a:t>, on the basis of which Russian translation of his poetry </a:t>
            </a:r>
            <a:br>
              <a:rPr lang="en-US" sz="2800" dirty="0"/>
            </a:br>
            <a:r>
              <a:rPr lang="en-US" sz="2800" dirty="0"/>
              <a:t>was fulfilled</a:t>
            </a:r>
            <a:endParaRPr lang="ru-RU" sz="2800" dirty="0"/>
          </a:p>
        </p:txBody>
      </p:sp>
      <p:pic>
        <p:nvPicPr>
          <p:cNvPr id="6" name="Объект 5">
            <a:extLst>
              <a:ext uri="{FF2B5EF4-FFF2-40B4-BE49-F238E27FC236}">
                <a16:creationId xmlns:a16="http://schemas.microsoft.com/office/drawing/2014/main" id="{ABB6A900-CF42-4115-BC2C-21E80BB6070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89736" y="1905000"/>
            <a:ext cx="2833687" cy="3778250"/>
          </a:xfrm>
        </p:spPr>
      </p:pic>
      <p:pic>
        <p:nvPicPr>
          <p:cNvPr id="8" name="Объект 7">
            <a:extLst>
              <a:ext uri="{FF2B5EF4-FFF2-40B4-BE49-F238E27FC236}">
                <a16:creationId xmlns:a16="http://schemas.microsoft.com/office/drawing/2014/main" id="{591F9620-3542-428A-A5DC-0DA5809F002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1923" y="1905000"/>
            <a:ext cx="2833687" cy="3778250"/>
          </a:xfrm>
        </p:spPr>
      </p:pic>
      <p:pic>
        <p:nvPicPr>
          <p:cNvPr id="1026" name="Picture 2" descr="Buy Aakaron Ke Aaspas Book Online at Low Prices in India | Aakaron Ke  Aaspas Reviews &amp; Ratings - Amazon.in">
            <a:extLst>
              <a:ext uri="{FF2B5EF4-FFF2-40B4-BE49-F238E27FC236}">
                <a16:creationId xmlns:a16="http://schemas.microsoft.com/office/drawing/2014/main" id="{7315284E-1F24-44C9-A9C3-A45903C9F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251" y="1905000"/>
            <a:ext cx="2833686"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3128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984</TotalTime>
  <Words>747</Words>
  <Application>Microsoft Office PowerPoint</Application>
  <PresentationFormat>Широкоэкранный</PresentationFormat>
  <Paragraphs>99</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 Unicode MS</vt:lpstr>
      <vt:lpstr>Century Gothic</vt:lpstr>
      <vt:lpstr>Times New Roman</vt:lpstr>
      <vt:lpstr>Wingdings 3</vt:lpstr>
      <vt:lpstr>Легкий дым</vt:lpstr>
      <vt:lpstr>Russian Translations of  Kunwar Narain’s poetry</vt:lpstr>
      <vt:lpstr>Kunwar Narain (1927-2017)</vt:lpstr>
      <vt:lpstr>Презентация PowerPoint</vt:lpstr>
      <vt:lpstr>Презентация PowerPoint</vt:lpstr>
      <vt:lpstr>Translations into English   some of poems of Kunwar Narain </vt:lpstr>
      <vt:lpstr>Презентация PowerPoint</vt:lpstr>
      <vt:lpstr>Translations into Russian    </vt:lpstr>
      <vt:lpstr>My first meeting with  Kunwar Narain in 2004</vt:lpstr>
      <vt:lpstr>Some of poetry collections of Kunwar Narain, on the basis of which Russian translation of his poetry  was fulfilled</vt:lpstr>
      <vt:lpstr>An English translation of Kunwar Narain collection  of stories  “Akaaron kaa aaspaas”</vt:lpstr>
      <vt:lpstr>Kunwar Narain Neem ke phul    Flowers of Neem</vt:lpstr>
      <vt:lpstr>Kunwar Narain  Neem ke phul</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 дерева в творчестве Кунвара Нараяна</dc:title>
  <dc:creator>RePack by Diakov</dc:creator>
  <cp:lastModifiedBy>Guzel Strelkova</cp:lastModifiedBy>
  <cp:revision>41</cp:revision>
  <dcterms:created xsi:type="dcterms:W3CDTF">2019-10-30T20:55:56Z</dcterms:created>
  <dcterms:modified xsi:type="dcterms:W3CDTF">2021-10-21T05:32:17Z</dcterms:modified>
</cp:coreProperties>
</file>