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2"/>
  </p:notesMasterIdLst>
  <p:sldIdLst>
    <p:sldId id="257" r:id="rId3"/>
    <p:sldId id="267" r:id="rId4"/>
    <p:sldId id="265" r:id="rId5"/>
    <p:sldId id="268" r:id="rId6"/>
    <p:sldId id="269" r:id="rId7"/>
    <p:sldId id="270" r:id="rId8"/>
    <p:sldId id="271" r:id="rId9"/>
    <p:sldId id="272" r:id="rId10"/>
    <p:sldId id="274" r:id="rId11"/>
    <p:sldId id="278" r:id="rId12"/>
    <p:sldId id="279" r:id="rId13"/>
    <p:sldId id="276" r:id="rId14"/>
    <p:sldId id="280" r:id="rId15"/>
    <p:sldId id="282" r:id="rId16"/>
    <p:sldId id="283" r:id="rId17"/>
    <p:sldId id="284" r:id="rId18"/>
    <p:sldId id="281" r:id="rId19"/>
    <p:sldId id="285" r:id="rId20"/>
    <p:sldId id="297" r:id="rId21"/>
    <p:sldId id="286" r:id="rId22"/>
    <p:sldId id="299" r:id="rId23"/>
    <p:sldId id="298" r:id="rId24"/>
    <p:sldId id="300" r:id="rId25"/>
    <p:sldId id="277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60" r:id="rId34"/>
    <p:sldId id="294" r:id="rId35"/>
    <p:sldId id="295" r:id="rId36"/>
    <p:sldId id="264" r:id="rId37"/>
    <p:sldId id="296" r:id="rId38"/>
    <p:sldId id="263" r:id="rId39"/>
    <p:sldId id="259" r:id="rId40"/>
    <p:sldId id="266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F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3B86F-A133-4748-94DC-B1B44A25F716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81CD5-95EE-4AEF-8FB9-D7095BD86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816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D3EFD-C1FA-4715-9B14-366310D4FB8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311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D3EFD-C1FA-4715-9B14-366310D4FB80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815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D3EFD-C1FA-4715-9B14-366310D4FB80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222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D3EFD-C1FA-4715-9B14-366310D4FB80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794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D3EFD-C1FA-4715-9B14-366310D4FB80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150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D3EFD-C1FA-4715-9B14-366310D4FB80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30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19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469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951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121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058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3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6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5728972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20698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2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51"/>
            <a:ext cx="5388864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9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405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710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8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1" y="273053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8" y="2438403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8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620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6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6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6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65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553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78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5"/>
            <a:ext cx="10363200" cy="2505075"/>
          </a:xfrm>
        </p:spPr>
        <p:txBody>
          <a:bodyPr anchor="b"/>
          <a:lstStyle>
            <a:lvl1pPr algn="ctr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8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5728972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95883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81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4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53"/>
            <a:ext cx="5388864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47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17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336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9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3" y="273055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9" y="2438405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54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6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6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6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35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5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5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9" y="6356355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01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377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8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0607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377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3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3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9" y="6356353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015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7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7702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324" y="898454"/>
            <a:ext cx="11828835" cy="2018231"/>
          </a:xfrm>
        </p:spPr>
        <p:txBody>
          <a:bodyPr anchor="t"/>
          <a:lstStyle/>
          <a:p>
            <a:r>
              <a:rPr lang="en-US" sz="6000" b="1" dirty="0">
                <a:effectLst/>
              </a:rPr>
              <a:t>Sponge </a:t>
            </a:r>
            <a:r>
              <a:rPr lang="ru-RU" sz="6000" b="1" dirty="0">
                <a:effectLst/>
              </a:rPr>
              <a:t>С</a:t>
            </a:r>
            <a:r>
              <a:rPr lang="en-US" sz="6000" b="1" dirty="0">
                <a:effectLst/>
              </a:rPr>
              <a:t>ell Reaggregation: Inter- and Intraspecific Variations</a:t>
            </a:r>
            <a:endParaRPr lang="ru-RU" sz="60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37178" y="4087587"/>
            <a:ext cx="5691126" cy="2460993"/>
          </a:xfrm>
        </p:spPr>
        <p:txBody>
          <a:bodyPr>
            <a:normAutofit lnSpcReduction="10000"/>
          </a:bodyPr>
          <a:lstStyle/>
          <a:p>
            <a:r>
              <a:rPr 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Andrey I. Lavrov</a:t>
            </a:r>
          </a:p>
          <a:p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 Sea Biological Station, MSU</a:t>
            </a:r>
          </a:p>
          <a:p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Igor A. </a:t>
            </a:r>
            <a:r>
              <a:rPr lang="en-US" sz="32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Kosevich</a:t>
            </a:r>
            <a:b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Dept. Invertebrate Zoology, MSU</a:t>
            </a:r>
            <a:endParaRPr lang="en-US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92086" y="0"/>
            <a:ext cx="8194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Lomonosov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Moscow State University,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Moscow, Russia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pic>
        <p:nvPicPr>
          <p:cNvPr id="5" name="Рисунок 1">
            <a:extLst>
              <a:ext uri="{FF2B5EF4-FFF2-40B4-BE49-F238E27FC236}">
                <a16:creationId xmlns:a16="http://schemas.microsoft.com/office/drawing/2014/main" id="{96F64E04-AD48-4D56-A51D-98AD3C5419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8756" y="3352798"/>
            <a:ext cx="1642486" cy="162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>
            <a:extLst>
              <a:ext uri="{FF2B5EF4-FFF2-40B4-BE49-F238E27FC236}">
                <a16:creationId xmlns:a16="http://schemas.microsoft.com/office/drawing/2014/main" id="{FD8ECB68-145E-4776-93BC-CA745E0712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2839" y="5143680"/>
            <a:ext cx="1714320" cy="171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2C07023-9881-4DAD-A164-B21750DD31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4" y="5308353"/>
            <a:ext cx="2138514" cy="1549647"/>
          </a:xfrm>
          <a:prstGeom prst="rect">
            <a:avLst/>
          </a:prstGeom>
        </p:spPr>
      </p:pic>
      <p:pic>
        <p:nvPicPr>
          <p:cNvPr id="1026" name="Picture 2" descr="Картинки по запросу ббс мгу логотип">
            <a:extLst>
              <a:ext uri="{FF2B5EF4-FFF2-40B4-BE49-F238E27FC236}">
                <a16:creationId xmlns:a16="http://schemas.microsoft.com/office/drawing/2014/main" id="{FD05C8CE-BED1-4FD1-BA33-8BE5C8270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877" y="3517404"/>
            <a:ext cx="1950128" cy="213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437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292F54D4-A598-4C7C-B89D-C112991DB2BA}"/>
              </a:ext>
            </a:extLst>
          </p:cNvPr>
          <p:cNvSpPr txBox="1">
            <a:spLocks/>
          </p:cNvSpPr>
          <p:nvPr/>
        </p:nvSpPr>
        <p:spPr>
          <a:xfrm>
            <a:off x="4353830" y="946467"/>
            <a:ext cx="2597687" cy="47847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Primary aggregates</a:t>
            </a:r>
          </a:p>
        </p:txBody>
      </p:sp>
      <p:sp>
        <p:nvSpPr>
          <p:cNvPr id="9" name="Объект 4">
            <a:extLst>
              <a:ext uri="{FF2B5EF4-FFF2-40B4-BE49-F238E27FC236}">
                <a16:creationId xmlns:a16="http://schemas.microsoft.com/office/drawing/2014/main" id="{AE61AADE-63CC-41C9-BBC5-AC3F9FB2DDCD}"/>
              </a:ext>
            </a:extLst>
          </p:cNvPr>
          <p:cNvSpPr txBox="1">
            <a:spLocks/>
          </p:cNvSpPr>
          <p:nvPr/>
        </p:nvSpPr>
        <p:spPr>
          <a:xfrm>
            <a:off x="3478695" y="1736915"/>
            <a:ext cx="4377333" cy="195050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Primmorphs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 Early-staged primmorphs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 True primmorphs</a:t>
            </a:r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E66F7E3A-649A-4409-A0BD-131A73D78D0C}"/>
              </a:ext>
            </a:extLst>
          </p:cNvPr>
          <p:cNvSpPr txBox="1">
            <a:spLocks/>
          </p:cNvSpPr>
          <p:nvPr/>
        </p:nvSpPr>
        <p:spPr>
          <a:xfrm>
            <a:off x="4353830" y="122056"/>
            <a:ext cx="2597687" cy="47847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Cell suspension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6973EA84-C93B-42E0-9463-07A7E4EAF5D5}"/>
              </a:ext>
            </a:extLst>
          </p:cNvPr>
          <p:cNvCxnSpPr>
            <a:cxnSpLocks/>
          </p:cNvCxnSpPr>
          <p:nvPr/>
        </p:nvCxnSpPr>
        <p:spPr>
          <a:xfrm>
            <a:off x="5583171" y="600529"/>
            <a:ext cx="0" cy="313871"/>
          </a:xfrm>
          <a:prstGeom prst="straightConnector1">
            <a:avLst/>
          </a:prstGeom>
          <a:ln w="952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41245075-9CE9-4D55-AA8E-D599F33C821D}"/>
              </a:ext>
            </a:extLst>
          </p:cNvPr>
          <p:cNvCxnSpPr>
            <a:cxnSpLocks/>
          </p:cNvCxnSpPr>
          <p:nvPr/>
        </p:nvCxnSpPr>
        <p:spPr>
          <a:xfrm>
            <a:off x="5606707" y="2712166"/>
            <a:ext cx="0" cy="5764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B0C4B34B-1659-422E-8336-324CA71D0E69}"/>
              </a:ext>
            </a:extLst>
          </p:cNvPr>
          <p:cNvCxnSpPr>
            <a:cxnSpLocks/>
          </p:cNvCxnSpPr>
          <p:nvPr/>
        </p:nvCxnSpPr>
        <p:spPr>
          <a:xfrm>
            <a:off x="5583171" y="1424940"/>
            <a:ext cx="0" cy="313871"/>
          </a:xfrm>
          <a:prstGeom prst="straightConnector1">
            <a:avLst/>
          </a:prstGeom>
          <a:ln w="952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D31DB89-AAE8-4185-AF10-12DAAC4809A2}"/>
              </a:ext>
            </a:extLst>
          </p:cNvPr>
          <p:cNvCxnSpPr>
            <a:cxnSpLocks/>
          </p:cNvCxnSpPr>
          <p:nvPr/>
        </p:nvCxnSpPr>
        <p:spPr>
          <a:xfrm>
            <a:off x="2782957" y="1424940"/>
            <a:ext cx="42876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бъект 4">
            <a:extLst>
              <a:ext uri="{FF2B5EF4-FFF2-40B4-BE49-F238E27FC236}">
                <a16:creationId xmlns:a16="http://schemas.microsoft.com/office/drawing/2014/main" id="{2FA23D2A-8845-4883-ADCD-EA62BFE75DF1}"/>
              </a:ext>
            </a:extLst>
          </p:cNvPr>
          <p:cNvSpPr txBox="1">
            <a:spLocks/>
          </p:cNvSpPr>
          <p:nvPr/>
        </p:nvSpPr>
        <p:spPr>
          <a:xfrm>
            <a:off x="0" y="1185703"/>
            <a:ext cx="2872590" cy="67291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Developmental stop-point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sp)</a:t>
            </a:r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53A28595-5FBF-4812-B418-E4B929AE8D76}"/>
              </a:ext>
            </a:extLst>
          </p:cNvPr>
          <p:cNvSpPr txBox="1">
            <a:spLocks/>
          </p:cNvSpPr>
          <p:nvPr/>
        </p:nvSpPr>
        <p:spPr>
          <a:xfrm>
            <a:off x="3965003" y="3767267"/>
            <a:ext cx="3404715" cy="67291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 forms primmorphs during cell reaggregation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DFF5AA5-902C-49C3-9728-EBEBD2D9E372}"/>
              </a:ext>
            </a:extLst>
          </p:cNvPr>
          <p:cNvSpPr/>
          <p:nvPr/>
        </p:nvSpPr>
        <p:spPr>
          <a:xfrm>
            <a:off x="10654336" y="5934670"/>
            <a:ext cx="15376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data</a:t>
            </a:r>
          </a:p>
          <a:p>
            <a:pPr algn="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data</a:t>
            </a:r>
          </a:p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 - species</a:t>
            </a:r>
          </a:p>
        </p:txBody>
      </p:sp>
    </p:spTree>
    <p:extLst>
      <p:ext uri="{BB962C8B-B14F-4D97-AF65-F5344CB8AC3E}">
        <p14:creationId xmlns:p14="http://schemas.microsoft.com/office/powerpoint/2010/main" val="544922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292F54D4-A598-4C7C-B89D-C112991DB2BA}"/>
              </a:ext>
            </a:extLst>
          </p:cNvPr>
          <p:cNvSpPr txBox="1">
            <a:spLocks/>
          </p:cNvSpPr>
          <p:nvPr/>
        </p:nvSpPr>
        <p:spPr>
          <a:xfrm>
            <a:off x="4353830" y="946467"/>
            <a:ext cx="2597687" cy="47847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Primary aggregates</a:t>
            </a:r>
          </a:p>
        </p:txBody>
      </p:sp>
      <p:sp>
        <p:nvSpPr>
          <p:cNvPr id="9" name="Объект 4">
            <a:extLst>
              <a:ext uri="{FF2B5EF4-FFF2-40B4-BE49-F238E27FC236}">
                <a16:creationId xmlns:a16="http://schemas.microsoft.com/office/drawing/2014/main" id="{AE61AADE-63CC-41C9-BBC5-AC3F9FB2DDCD}"/>
              </a:ext>
            </a:extLst>
          </p:cNvPr>
          <p:cNvSpPr txBox="1">
            <a:spLocks/>
          </p:cNvSpPr>
          <p:nvPr/>
        </p:nvSpPr>
        <p:spPr>
          <a:xfrm>
            <a:off x="3478695" y="1736915"/>
            <a:ext cx="4377333" cy="195050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Primmorphs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 Early-staged primmorphs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 True primmorphs</a:t>
            </a:r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E66F7E3A-649A-4409-A0BD-131A73D78D0C}"/>
              </a:ext>
            </a:extLst>
          </p:cNvPr>
          <p:cNvSpPr txBox="1">
            <a:spLocks/>
          </p:cNvSpPr>
          <p:nvPr/>
        </p:nvSpPr>
        <p:spPr>
          <a:xfrm>
            <a:off x="4353830" y="122056"/>
            <a:ext cx="2597687" cy="47847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Cell suspension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6973EA84-C93B-42E0-9463-07A7E4EAF5D5}"/>
              </a:ext>
            </a:extLst>
          </p:cNvPr>
          <p:cNvCxnSpPr>
            <a:cxnSpLocks/>
          </p:cNvCxnSpPr>
          <p:nvPr/>
        </p:nvCxnSpPr>
        <p:spPr>
          <a:xfrm>
            <a:off x="5583171" y="600529"/>
            <a:ext cx="0" cy="313871"/>
          </a:xfrm>
          <a:prstGeom prst="straightConnector1">
            <a:avLst/>
          </a:prstGeom>
          <a:ln w="952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41245075-9CE9-4D55-AA8E-D599F33C821D}"/>
              </a:ext>
            </a:extLst>
          </p:cNvPr>
          <p:cNvCxnSpPr>
            <a:cxnSpLocks/>
          </p:cNvCxnSpPr>
          <p:nvPr/>
        </p:nvCxnSpPr>
        <p:spPr>
          <a:xfrm>
            <a:off x="5606707" y="2712166"/>
            <a:ext cx="0" cy="5764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B0C4B34B-1659-422E-8336-324CA71D0E69}"/>
              </a:ext>
            </a:extLst>
          </p:cNvPr>
          <p:cNvCxnSpPr>
            <a:cxnSpLocks/>
          </p:cNvCxnSpPr>
          <p:nvPr/>
        </p:nvCxnSpPr>
        <p:spPr>
          <a:xfrm>
            <a:off x="5583171" y="1424940"/>
            <a:ext cx="0" cy="313871"/>
          </a:xfrm>
          <a:prstGeom prst="straightConnector1">
            <a:avLst/>
          </a:prstGeom>
          <a:ln w="952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D31DB89-AAE8-4185-AF10-12DAAC4809A2}"/>
              </a:ext>
            </a:extLst>
          </p:cNvPr>
          <p:cNvCxnSpPr>
            <a:cxnSpLocks/>
          </p:cNvCxnSpPr>
          <p:nvPr/>
        </p:nvCxnSpPr>
        <p:spPr>
          <a:xfrm>
            <a:off x="2782957" y="1424940"/>
            <a:ext cx="42876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бъект 4">
            <a:extLst>
              <a:ext uri="{FF2B5EF4-FFF2-40B4-BE49-F238E27FC236}">
                <a16:creationId xmlns:a16="http://schemas.microsoft.com/office/drawing/2014/main" id="{2FA23D2A-8845-4883-ADCD-EA62BFE75DF1}"/>
              </a:ext>
            </a:extLst>
          </p:cNvPr>
          <p:cNvSpPr txBox="1">
            <a:spLocks/>
          </p:cNvSpPr>
          <p:nvPr/>
        </p:nvSpPr>
        <p:spPr>
          <a:xfrm>
            <a:off x="0" y="1185703"/>
            <a:ext cx="2872590" cy="67291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Developmental stop-point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sp)</a:t>
            </a:r>
          </a:p>
        </p:txBody>
      </p:sp>
      <p:sp>
        <p:nvSpPr>
          <p:cNvPr id="36" name="Объект 4">
            <a:extLst>
              <a:ext uri="{FF2B5EF4-FFF2-40B4-BE49-F238E27FC236}">
                <a16:creationId xmlns:a16="http://schemas.microsoft.com/office/drawing/2014/main" id="{24ABEF30-BBFF-4CE4-8D71-CA885C754C2E}"/>
              </a:ext>
            </a:extLst>
          </p:cNvPr>
          <p:cNvSpPr txBox="1">
            <a:spLocks/>
          </p:cNvSpPr>
          <p:nvPr/>
        </p:nvSpPr>
        <p:spPr>
          <a:xfrm>
            <a:off x="7647709" y="0"/>
            <a:ext cx="4544291" cy="1278665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Rapid formation (</a:t>
            </a:r>
            <a:r>
              <a:rPr lang="en-US" sz="2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sp) 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3-10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dpd</a:t>
            </a: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Соединитель: уступ 37">
            <a:extLst>
              <a:ext uri="{FF2B5EF4-FFF2-40B4-BE49-F238E27FC236}">
                <a16:creationId xmlns:a16="http://schemas.microsoft.com/office/drawing/2014/main" id="{C946D591-B967-415A-A3CA-C15AB42E2CB6}"/>
              </a:ext>
            </a:extLst>
          </p:cNvPr>
          <p:cNvCxnSpPr>
            <a:cxnSpLocks/>
          </p:cNvCxnSpPr>
          <p:nvPr/>
        </p:nvCxnSpPr>
        <p:spPr>
          <a:xfrm flipV="1">
            <a:off x="5672637" y="1185703"/>
            <a:ext cx="1968604" cy="336459"/>
          </a:xfrm>
          <a:prstGeom prst="bentConnector3">
            <a:avLst>
              <a:gd name="adj1" fmla="val 7862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бъект 4">
            <a:extLst>
              <a:ext uri="{FF2B5EF4-FFF2-40B4-BE49-F238E27FC236}">
                <a16:creationId xmlns:a16="http://schemas.microsoft.com/office/drawing/2014/main" id="{6A9E0AD6-DFB7-45C0-A638-B0C961221C23}"/>
              </a:ext>
            </a:extLst>
          </p:cNvPr>
          <p:cNvSpPr txBox="1">
            <a:spLocks/>
          </p:cNvSpPr>
          <p:nvPr/>
        </p:nvSpPr>
        <p:spPr>
          <a:xfrm>
            <a:off x="8551864" y="1339561"/>
            <a:ext cx="2872590" cy="33645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Valisano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2006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8B13DEB-2DCD-47C4-866D-409DBE6242B8}"/>
              </a:ext>
            </a:extLst>
          </p:cNvPr>
          <p:cNvSpPr/>
          <p:nvPr/>
        </p:nvSpPr>
        <p:spPr>
          <a:xfrm>
            <a:off x="9413695" y="5750035"/>
            <a:ext cx="28456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data</a:t>
            </a:r>
          </a:p>
          <a:p>
            <a:pPr algn="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data</a:t>
            </a:r>
          </a:p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 – species</a:t>
            </a:r>
          </a:p>
          <a:p>
            <a:pPr algn="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dpd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days post dissociation </a:t>
            </a:r>
          </a:p>
        </p:txBody>
      </p:sp>
    </p:spTree>
    <p:extLst>
      <p:ext uri="{BB962C8B-B14F-4D97-AF65-F5344CB8AC3E}">
        <p14:creationId xmlns:p14="http://schemas.microsoft.com/office/powerpoint/2010/main" val="1847689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292F54D4-A598-4C7C-B89D-C112991DB2BA}"/>
              </a:ext>
            </a:extLst>
          </p:cNvPr>
          <p:cNvSpPr txBox="1">
            <a:spLocks/>
          </p:cNvSpPr>
          <p:nvPr/>
        </p:nvSpPr>
        <p:spPr>
          <a:xfrm>
            <a:off x="4353830" y="946467"/>
            <a:ext cx="2597687" cy="47847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Primary aggregates</a:t>
            </a:r>
          </a:p>
        </p:txBody>
      </p:sp>
      <p:sp>
        <p:nvSpPr>
          <p:cNvPr id="9" name="Объект 4">
            <a:extLst>
              <a:ext uri="{FF2B5EF4-FFF2-40B4-BE49-F238E27FC236}">
                <a16:creationId xmlns:a16="http://schemas.microsoft.com/office/drawing/2014/main" id="{AE61AADE-63CC-41C9-BBC5-AC3F9FB2DDCD}"/>
              </a:ext>
            </a:extLst>
          </p:cNvPr>
          <p:cNvSpPr txBox="1">
            <a:spLocks/>
          </p:cNvSpPr>
          <p:nvPr/>
        </p:nvSpPr>
        <p:spPr>
          <a:xfrm>
            <a:off x="3478695" y="1736915"/>
            <a:ext cx="4377333" cy="195050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Primmorphs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 Early-staged primmorphs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 True primmorphs</a:t>
            </a:r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E66F7E3A-649A-4409-A0BD-131A73D78D0C}"/>
              </a:ext>
            </a:extLst>
          </p:cNvPr>
          <p:cNvSpPr txBox="1">
            <a:spLocks/>
          </p:cNvSpPr>
          <p:nvPr/>
        </p:nvSpPr>
        <p:spPr>
          <a:xfrm>
            <a:off x="4353830" y="122056"/>
            <a:ext cx="2597687" cy="47847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Cell suspension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6973EA84-C93B-42E0-9463-07A7E4EAF5D5}"/>
              </a:ext>
            </a:extLst>
          </p:cNvPr>
          <p:cNvCxnSpPr>
            <a:cxnSpLocks/>
          </p:cNvCxnSpPr>
          <p:nvPr/>
        </p:nvCxnSpPr>
        <p:spPr>
          <a:xfrm>
            <a:off x="5583171" y="600529"/>
            <a:ext cx="0" cy="313871"/>
          </a:xfrm>
          <a:prstGeom prst="straightConnector1">
            <a:avLst/>
          </a:prstGeom>
          <a:ln w="952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41245075-9CE9-4D55-AA8E-D599F33C821D}"/>
              </a:ext>
            </a:extLst>
          </p:cNvPr>
          <p:cNvCxnSpPr>
            <a:cxnSpLocks/>
          </p:cNvCxnSpPr>
          <p:nvPr/>
        </p:nvCxnSpPr>
        <p:spPr>
          <a:xfrm>
            <a:off x="5606707" y="2712166"/>
            <a:ext cx="0" cy="5764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B0C4B34B-1659-422E-8336-324CA71D0E69}"/>
              </a:ext>
            </a:extLst>
          </p:cNvPr>
          <p:cNvCxnSpPr>
            <a:cxnSpLocks/>
          </p:cNvCxnSpPr>
          <p:nvPr/>
        </p:nvCxnSpPr>
        <p:spPr>
          <a:xfrm>
            <a:off x="5583171" y="1424940"/>
            <a:ext cx="0" cy="313871"/>
          </a:xfrm>
          <a:prstGeom prst="straightConnector1">
            <a:avLst/>
          </a:prstGeom>
          <a:ln w="952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D31DB89-AAE8-4185-AF10-12DAAC4809A2}"/>
              </a:ext>
            </a:extLst>
          </p:cNvPr>
          <p:cNvCxnSpPr>
            <a:cxnSpLocks/>
          </p:cNvCxnSpPr>
          <p:nvPr/>
        </p:nvCxnSpPr>
        <p:spPr>
          <a:xfrm>
            <a:off x="2782957" y="1424940"/>
            <a:ext cx="42876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бъект 4">
            <a:extLst>
              <a:ext uri="{FF2B5EF4-FFF2-40B4-BE49-F238E27FC236}">
                <a16:creationId xmlns:a16="http://schemas.microsoft.com/office/drawing/2014/main" id="{2FA23D2A-8845-4883-ADCD-EA62BFE75DF1}"/>
              </a:ext>
            </a:extLst>
          </p:cNvPr>
          <p:cNvSpPr txBox="1">
            <a:spLocks/>
          </p:cNvSpPr>
          <p:nvPr/>
        </p:nvSpPr>
        <p:spPr>
          <a:xfrm>
            <a:off x="0" y="1185703"/>
            <a:ext cx="2872590" cy="67291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Developmental stop-point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sp)</a:t>
            </a:r>
          </a:p>
        </p:txBody>
      </p:sp>
      <p:sp>
        <p:nvSpPr>
          <p:cNvPr id="36" name="Объект 4">
            <a:extLst>
              <a:ext uri="{FF2B5EF4-FFF2-40B4-BE49-F238E27FC236}">
                <a16:creationId xmlns:a16="http://schemas.microsoft.com/office/drawing/2014/main" id="{24ABEF30-BBFF-4CE4-8D71-CA885C754C2E}"/>
              </a:ext>
            </a:extLst>
          </p:cNvPr>
          <p:cNvSpPr txBox="1">
            <a:spLocks/>
          </p:cNvSpPr>
          <p:nvPr/>
        </p:nvSpPr>
        <p:spPr>
          <a:xfrm>
            <a:off x="7647709" y="0"/>
            <a:ext cx="4544291" cy="1278665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Rapid formation (</a:t>
            </a:r>
            <a:r>
              <a:rPr lang="en-US" sz="2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sp) 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3-10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dpd</a:t>
            </a: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Slow formation (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sp) 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&gt;15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dpd</a:t>
            </a: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Соединитель: уступ 37">
            <a:extLst>
              <a:ext uri="{FF2B5EF4-FFF2-40B4-BE49-F238E27FC236}">
                <a16:creationId xmlns:a16="http://schemas.microsoft.com/office/drawing/2014/main" id="{C946D591-B967-415A-A3CA-C15AB42E2CB6}"/>
              </a:ext>
            </a:extLst>
          </p:cNvPr>
          <p:cNvCxnSpPr>
            <a:cxnSpLocks/>
          </p:cNvCxnSpPr>
          <p:nvPr/>
        </p:nvCxnSpPr>
        <p:spPr>
          <a:xfrm flipV="1">
            <a:off x="5672637" y="1185703"/>
            <a:ext cx="1968604" cy="336459"/>
          </a:xfrm>
          <a:prstGeom prst="bentConnector3">
            <a:avLst>
              <a:gd name="adj1" fmla="val 7862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бъект 4">
            <a:extLst>
              <a:ext uri="{FF2B5EF4-FFF2-40B4-BE49-F238E27FC236}">
                <a16:creationId xmlns:a16="http://schemas.microsoft.com/office/drawing/2014/main" id="{6A9E0AD6-DFB7-45C0-A638-B0C961221C23}"/>
              </a:ext>
            </a:extLst>
          </p:cNvPr>
          <p:cNvSpPr txBox="1">
            <a:spLocks/>
          </p:cNvSpPr>
          <p:nvPr/>
        </p:nvSpPr>
        <p:spPr>
          <a:xfrm>
            <a:off x="8483559" y="1339561"/>
            <a:ext cx="2872590" cy="33645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Valisano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2006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93672815-B99F-484D-9927-E9558AA47BF7}"/>
              </a:ext>
            </a:extLst>
          </p:cNvPr>
          <p:cNvSpPr/>
          <p:nvPr/>
        </p:nvSpPr>
        <p:spPr>
          <a:xfrm>
            <a:off x="9346349" y="5657671"/>
            <a:ext cx="28456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data</a:t>
            </a:r>
          </a:p>
          <a:p>
            <a:pPr algn="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data</a:t>
            </a:r>
          </a:p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 – species</a:t>
            </a:r>
          </a:p>
          <a:p>
            <a:pPr algn="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dpd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days post dissociation </a:t>
            </a:r>
          </a:p>
        </p:txBody>
      </p:sp>
    </p:spTree>
    <p:extLst>
      <p:ext uri="{BB962C8B-B14F-4D97-AF65-F5344CB8AC3E}">
        <p14:creationId xmlns:p14="http://schemas.microsoft.com/office/powerpoint/2010/main" val="2092246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292F54D4-A598-4C7C-B89D-C112991DB2BA}"/>
              </a:ext>
            </a:extLst>
          </p:cNvPr>
          <p:cNvSpPr txBox="1">
            <a:spLocks/>
          </p:cNvSpPr>
          <p:nvPr/>
        </p:nvSpPr>
        <p:spPr>
          <a:xfrm>
            <a:off x="4353830" y="946467"/>
            <a:ext cx="2597687" cy="47847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Primary aggregates</a:t>
            </a:r>
          </a:p>
        </p:txBody>
      </p:sp>
      <p:sp>
        <p:nvSpPr>
          <p:cNvPr id="9" name="Объект 4">
            <a:extLst>
              <a:ext uri="{FF2B5EF4-FFF2-40B4-BE49-F238E27FC236}">
                <a16:creationId xmlns:a16="http://schemas.microsoft.com/office/drawing/2014/main" id="{AE61AADE-63CC-41C9-BBC5-AC3F9FB2DDCD}"/>
              </a:ext>
            </a:extLst>
          </p:cNvPr>
          <p:cNvSpPr txBox="1">
            <a:spLocks/>
          </p:cNvSpPr>
          <p:nvPr/>
        </p:nvSpPr>
        <p:spPr>
          <a:xfrm>
            <a:off x="3478695" y="1736915"/>
            <a:ext cx="4377333" cy="195050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Primmorphs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 Early-staged primmorphs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 True primmorphs</a:t>
            </a:r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E66F7E3A-649A-4409-A0BD-131A73D78D0C}"/>
              </a:ext>
            </a:extLst>
          </p:cNvPr>
          <p:cNvSpPr txBox="1">
            <a:spLocks/>
          </p:cNvSpPr>
          <p:nvPr/>
        </p:nvSpPr>
        <p:spPr>
          <a:xfrm>
            <a:off x="4353830" y="122056"/>
            <a:ext cx="2597687" cy="47847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Cell suspension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6973EA84-C93B-42E0-9463-07A7E4EAF5D5}"/>
              </a:ext>
            </a:extLst>
          </p:cNvPr>
          <p:cNvCxnSpPr>
            <a:cxnSpLocks/>
          </p:cNvCxnSpPr>
          <p:nvPr/>
        </p:nvCxnSpPr>
        <p:spPr>
          <a:xfrm>
            <a:off x="5583171" y="600529"/>
            <a:ext cx="0" cy="313871"/>
          </a:xfrm>
          <a:prstGeom prst="straightConnector1">
            <a:avLst/>
          </a:prstGeom>
          <a:ln w="952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41245075-9CE9-4D55-AA8E-D599F33C821D}"/>
              </a:ext>
            </a:extLst>
          </p:cNvPr>
          <p:cNvCxnSpPr>
            <a:cxnSpLocks/>
          </p:cNvCxnSpPr>
          <p:nvPr/>
        </p:nvCxnSpPr>
        <p:spPr>
          <a:xfrm>
            <a:off x="5606707" y="2712166"/>
            <a:ext cx="0" cy="5764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B0C4B34B-1659-422E-8336-324CA71D0E69}"/>
              </a:ext>
            </a:extLst>
          </p:cNvPr>
          <p:cNvCxnSpPr>
            <a:cxnSpLocks/>
          </p:cNvCxnSpPr>
          <p:nvPr/>
        </p:nvCxnSpPr>
        <p:spPr>
          <a:xfrm>
            <a:off x="5583171" y="1424940"/>
            <a:ext cx="0" cy="313871"/>
          </a:xfrm>
          <a:prstGeom prst="straightConnector1">
            <a:avLst/>
          </a:prstGeom>
          <a:ln w="952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D31DB89-AAE8-4185-AF10-12DAAC4809A2}"/>
              </a:ext>
            </a:extLst>
          </p:cNvPr>
          <p:cNvCxnSpPr>
            <a:cxnSpLocks/>
          </p:cNvCxnSpPr>
          <p:nvPr/>
        </p:nvCxnSpPr>
        <p:spPr>
          <a:xfrm>
            <a:off x="2782957" y="1424940"/>
            <a:ext cx="42876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бъект 4">
            <a:extLst>
              <a:ext uri="{FF2B5EF4-FFF2-40B4-BE49-F238E27FC236}">
                <a16:creationId xmlns:a16="http://schemas.microsoft.com/office/drawing/2014/main" id="{2FA23D2A-8845-4883-ADCD-EA62BFE75DF1}"/>
              </a:ext>
            </a:extLst>
          </p:cNvPr>
          <p:cNvSpPr txBox="1">
            <a:spLocks/>
          </p:cNvSpPr>
          <p:nvPr/>
        </p:nvSpPr>
        <p:spPr>
          <a:xfrm>
            <a:off x="0" y="1185703"/>
            <a:ext cx="2872590" cy="67291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Developmental stop-point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sp)</a:t>
            </a:r>
          </a:p>
        </p:txBody>
      </p:sp>
      <p:sp>
        <p:nvSpPr>
          <p:cNvPr id="36" name="Объект 4">
            <a:extLst>
              <a:ext uri="{FF2B5EF4-FFF2-40B4-BE49-F238E27FC236}">
                <a16:creationId xmlns:a16="http://schemas.microsoft.com/office/drawing/2014/main" id="{24ABEF30-BBFF-4CE4-8D71-CA885C754C2E}"/>
              </a:ext>
            </a:extLst>
          </p:cNvPr>
          <p:cNvSpPr txBox="1">
            <a:spLocks/>
          </p:cNvSpPr>
          <p:nvPr/>
        </p:nvSpPr>
        <p:spPr>
          <a:xfrm>
            <a:off x="7647709" y="0"/>
            <a:ext cx="4544291" cy="1278665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Rapid formation (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sp) 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3-10 </a:t>
            </a:r>
            <a:r>
              <a:rPr 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dpd</a:t>
            </a:r>
            <a:endParaRPr lang="en-US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Slow formation (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sp) 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&gt;15 </a:t>
            </a:r>
            <a:r>
              <a:rPr 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dpd</a:t>
            </a:r>
            <a:endParaRPr lang="en-US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Extrarapid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formation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sp) 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&lt;2 </a:t>
            </a:r>
            <a:r>
              <a:rPr 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dpd</a:t>
            </a:r>
            <a:endParaRPr lang="en-US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Соединитель: уступ 37">
            <a:extLst>
              <a:ext uri="{FF2B5EF4-FFF2-40B4-BE49-F238E27FC236}">
                <a16:creationId xmlns:a16="http://schemas.microsoft.com/office/drawing/2014/main" id="{C946D591-B967-415A-A3CA-C15AB42E2CB6}"/>
              </a:ext>
            </a:extLst>
          </p:cNvPr>
          <p:cNvCxnSpPr>
            <a:cxnSpLocks/>
          </p:cNvCxnSpPr>
          <p:nvPr/>
        </p:nvCxnSpPr>
        <p:spPr>
          <a:xfrm flipV="1">
            <a:off x="5672637" y="1185703"/>
            <a:ext cx="1968604" cy="336459"/>
          </a:xfrm>
          <a:prstGeom prst="bentConnector3">
            <a:avLst>
              <a:gd name="adj1" fmla="val 7862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3902C3D-C7D3-467F-B1E4-09B02162AD4E}"/>
              </a:ext>
            </a:extLst>
          </p:cNvPr>
          <p:cNvSpPr/>
          <p:nvPr/>
        </p:nvSpPr>
        <p:spPr>
          <a:xfrm>
            <a:off x="9346349" y="5657671"/>
            <a:ext cx="28456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data</a:t>
            </a:r>
          </a:p>
          <a:p>
            <a:pPr algn="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data</a:t>
            </a:r>
          </a:p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 – species</a:t>
            </a:r>
          </a:p>
          <a:p>
            <a:pPr algn="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dpd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days post dissociation </a:t>
            </a:r>
          </a:p>
        </p:txBody>
      </p:sp>
    </p:spTree>
    <p:extLst>
      <p:ext uri="{BB962C8B-B14F-4D97-AF65-F5344CB8AC3E}">
        <p14:creationId xmlns:p14="http://schemas.microsoft.com/office/powerpoint/2010/main" val="3708657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8213"/>
          </a:xfrm>
        </p:spPr>
        <p:txBody>
          <a:bodyPr/>
          <a:lstStyle/>
          <a:p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to primmorphs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5716696" y="6170548"/>
            <a:ext cx="138272" cy="197749"/>
          </a:xfrm>
          <a:prstGeom prst="straightConnector1">
            <a:avLst/>
          </a:prstGeom>
          <a:ln w="952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A5FAEE-B58D-4781-A6D4-120CFDC1BB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7818" y="1058496"/>
            <a:ext cx="5639761" cy="5013120"/>
          </a:xfrm>
          <a:prstGeom prst="rect">
            <a:avLst/>
          </a:prstGeom>
        </p:spPr>
      </p:pic>
      <p:sp>
        <p:nvSpPr>
          <p:cNvPr id="6" name="Объект 4">
            <a:extLst>
              <a:ext uri="{FF2B5EF4-FFF2-40B4-BE49-F238E27FC236}">
                <a16:creationId xmlns:a16="http://schemas.microsoft.com/office/drawing/2014/main" id="{C56C72EF-E964-4BFB-92DF-4C6B3E06FA27}"/>
              </a:ext>
            </a:extLst>
          </p:cNvPr>
          <p:cNvSpPr txBox="1">
            <a:spLocks/>
          </p:cNvSpPr>
          <p:nvPr/>
        </p:nvSpPr>
        <p:spPr>
          <a:xfrm>
            <a:off x="974213" y="627238"/>
            <a:ext cx="5194570" cy="431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panicea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aquaeductus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66CBD120-49F7-417A-BDBB-37AC5D6A0158}"/>
              </a:ext>
            </a:extLst>
          </p:cNvPr>
          <p:cNvSpPr txBox="1">
            <a:spLocks/>
          </p:cNvSpPr>
          <p:nvPr/>
        </p:nvSpPr>
        <p:spPr>
          <a:xfrm>
            <a:off x="359758" y="1226005"/>
            <a:ext cx="5949601" cy="5223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starts at 3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dpd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envelope consisting of dead cells and cell debris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forms around the transforming aggregates.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is accompanied by the changes in cell composition: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primmorphs of these species consist mainly of  nucleolar amoebocytes. </a:t>
            </a:r>
          </a:p>
          <a:p>
            <a:pPr algn="just"/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4">
            <a:extLst>
              <a:ext uri="{FF2B5EF4-FFF2-40B4-BE49-F238E27FC236}">
                <a16:creationId xmlns:a16="http://schemas.microsoft.com/office/drawing/2014/main" id="{CDEA0505-9545-4C4A-985D-5C9C3211C0C1}"/>
              </a:ext>
            </a:extLst>
          </p:cNvPr>
          <p:cNvSpPr txBox="1">
            <a:spLocks/>
          </p:cNvSpPr>
          <p:nvPr/>
        </p:nvSpPr>
        <p:spPr>
          <a:xfrm>
            <a:off x="0" y="6387602"/>
            <a:ext cx="3248261" cy="509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dpd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days post dissociation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8B6180-39C6-4048-A0A2-1241EB340C96}"/>
              </a:ext>
            </a:extLst>
          </p:cNvPr>
          <p:cNvSpPr txBox="1"/>
          <p:nvPr/>
        </p:nvSpPr>
        <p:spPr>
          <a:xfrm>
            <a:off x="6507023" y="5467002"/>
            <a:ext cx="96429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A0261AF1-F0C4-46DE-B5E1-B02726B49837}"/>
              </a:ext>
            </a:extLst>
          </p:cNvPr>
          <p:cNvSpPr txBox="1">
            <a:spLocks/>
          </p:cNvSpPr>
          <p:nvPr/>
        </p:nvSpPr>
        <p:spPr>
          <a:xfrm>
            <a:off x="6427818" y="6045331"/>
            <a:ext cx="5639761" cy="6845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aquaeductus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aggregates during transformation to the primmorphs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4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8213"/>
          </a:xfrm>
        </p:spPr>
        <p:txBody>
          <a:bodyPr/>
          <a:lstStyle/>
          <a:p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to primmorphs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5716696" y="6170548"/>
            <a:ext cx="138272" cy="197749"/>
          </a:xfrm>
          <a:prstGeom prst="straightConnector1">
            <a:avLst/>
          </a:prstGeom>
          <a:ln w="952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4">
            <a:extLst>
              <a:ext uri="{FF2B5EF4-FFF2-40B4-BE49-F238E27FC236}">
                <a16:creationId xmlns:a16="http://schemas.microsoft.com/office/drawing/2014/main" id="{C56C72EF-E964-4BFB-92DF-4C6B3E06FA27}"/>
              </a:ext>
            </a:extLst>
          </p:cNvPr>
          <p:cNvSpPr txBox="1">
            <a:spLocks/>
          </p:cNvSpPr>
          <p:nvPr/>
        </p:nvSpPr>
        <p:spPr>
          <a:xfrm>
            <a:off x="-73479" y="679106"/>
            <a:ext cx="5194570" cy="431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panicea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aquaeductus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66CBD120-49F7-417A-BDBB-37AC5D6A0158}"/>
              </a:ext>
            </a:extLst>
          </p:cNvPr>
          <p:cNvSpPr txBox="1">
            <a:spLocks/>
          </p:cNvSpPr>
          <p:nvPr/>
        </p:nvSpPr>
        <p:spPr>
          <a:xfrm>
            <a:off x="0" y="1309587"/>
            <a:ext cx="4564593" cy="5223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starts at 3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dpd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envelope consisting of dead cells and cell debris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forms around the transforming aggregates.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is accompanied by the changes in cell composition: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primmorphs of these species consist mainly of  nucleolar amoebocytes. </a:t>
            </a:r>
          </a:p>
          <a:p>
            <a:pPr algn="just"/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4">
            <a:extLst>
              <a:ext uri="{FF2B5EF4-FFF2-40B4-BE49-F238E27FC236}">
                <a16:creationId xmlns:a16="http://schemas.microsoft.com/office/drawing/2014/main" id="{CDEA0505-9545-4C4A-985D-5C9C3211C0C1}"/>
              </a:ext>
            </a:extLst>
          </p:cNvPr>
          <p:cNvSpPr txBox="1">
            <a:spLocks/>
          </p:cNvSpPr>
          <p:nvPr/>
        </p:nvSpPr>
        <p:spPr>
          <a:xfrm>
            <a:off x="81643" y="6368451"/>
            <a:ext cx="3248261" cy="509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dpd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days post dissociation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BF2E88-B19A-4637-9728-031B57A0C7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048" y="894735"/>
            <a:ext cx="4287952" cy="29112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9607EB-D0BB-48C3-8DFD-B04D7E5F61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664" y="3200156"/>
            <a:ext cx="4389384" cy="3168141"/>
          </a:xfrm>
          <a:prstGeom prst="rect">
            <a:avLst/>
          </a:prstGeom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31CEABC2-D679-4609-B12C-748133A7B5E5}"/>
              </a:ext>
            </a:extLst>
          </p:cNvPr>
          <p:cNvCxnSpPr/>
          <p:nvPr/>
        </p:nvCxnSpPr>
        <p:spPr>
          <a:xfrm flipH="1">
            <a:off x="8312639" y="2725103"/>
            <a:ext cx="1034472" cy="950105"/>
          </a:xfrm>
          <a:prstGeom prst="straightConnector1">
            <a:avLst/>
          </a:prstGeom>
          <a:ln w="984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бъект 4">
            <a:extLst>
              <a:ext uri="{FF2B5EF4-FFF2-40B4-BE49-F238E27FC236}">
                <a16:creationId xmlns:a16="http://schemas.microsoft.com/office/drawing/2014/main" id="{D64CF60F-10A2-4B64-A641-C2AC4DC81507}"/>
              </a:ext>
            </a:extLst>
          </p:cNvPr>
          <p:cNvSpPr txBox="1">
            <a:spLocks/>
          </p:cNvSpPr>
          <p:nvPr/>
        </p:nvSpPr>
        <p:spPr>
          <a:xfrm>
            <a:off x="9394774" y="3821357"/>
            <a:ext cx="2675101" cy="6845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panicea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aggregates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4">
            <a:extLst>
              <a:ext uri="{FF2B5EF4-FFF2-40B4-BE49-F238E27FC236}">
                <a16:creationId xmlns:a16="http://schemas.microsoft.com/office/drawing/2014/main" id="{4CD46F9E-18D3-40F0-A4F3-8E6AAA70A1F9}"/>
              </a:ext>
            </a:extLst>
          </p:cNvPr>
          <p:cNvSpPr txBox="1">
            <a:spLocks/>
          </p:cNvSpPr>
          <p:nvPr/>
        </p:nvSpPr>
        <p:spPr>
          <a:xfrm>
            <a:off x="4646236" y="6368297"/>
            <a:ext cx="4500812" cy="684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panicea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primmorphs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654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8213"/>
          </a:xfrm>
        </p:spPr>
        <p:txBody>
          <a:bodyPr/>
          <a:lstStyle/>
          <a:p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to primmorphs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5716696" y="6170548"/>
            <a:ext cx="138272" cy="197749"/>
          </a:xfrm>
          <a:prstGeom prst="straightConnector1">
            <a:avLst/>
          </a:prstGeom>
          <a:ln w="952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4">
            <a:extLst>
              <a:ext uri="{FF2B5EF4-FFF2-40B4-BE49-F238E27FC236}">
                <a16:creationId xmlns:a16="http://schemas.microsoft.com/office/drawing/2014/main" id="{C56C72EF-E964-4BFB-92DF-4C6B3E06FA27}"/>
              </a:ext>
            </a:extLst>
          </p:cNvPr>
          <p:cNvSpPr txBox="1">
            <a:spLocks/>
          </p:cNvSpPr>
          <p:nvPr/>
        </p:nvSpPr>
        <p:spPr>
          <a:xfrm>
            <a:off x="3498715" y="778213"/>
            <a:ext cx="5194570" cy="431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dujardinii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 complicata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66CBD120-49F7-417A-BDBB-37AC5D6A0158}"/>
              </a:ext>
            </a:extLst>
          </p:cNvPr>
          <p:cNvSpPr txBox="1">
            <a:spLocks/>
          </p:cNvSpPr>
          <p:nvPr/>
        </p:nvSpPr>
        <p:spPr>
          <a:xfrm>
            <a:off x="354770" y="1220561"/>
            <a:ext cx="11756042" cy="1041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is not accompanied by the formation of the envelope around transforming aggregates and changes of their cell composition.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3506DD-8AA4-4916-BF27-82DF08D36A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826" y="2320341"/>
            <a:ext cx="3975652" cy="39490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9314DC-D6D5-4D9B-A6A6-B94CA5F434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5382" y="2322261"/>
            <a:ext cx="4153923" cy="3947161"/>
          </a:xfrm>
          <a:prstGeom prst="rect">
            <a:avLst/>
          </a:prstGeom>
        </p:spPr>
      </p:pic>
      <p:sp>
        <p:nvSpPr>
          <p:cNvPr id="10" name="Объект 4">
            <a:extLst>
              <a:ext uri="{FF2B5EF4-FFF2-40B4-BE49-F238E27FC236}">
                <a16:creationId xmlns:a16="http://schemas.microsoft.com/office/drawing/2014/main" id="{3578954D-1CA0-48E7-9BC5-993AC533E41E}"/>
              </a:ext>
            </a:extLst>
          </p:cNvPr>
          <p:cNvSpPr txBox="1">
            <a:spLocks/>
          </p:cNvSpPr>
          <p:nvPr/>
        </p:nvSpPr>
        <p:spPr>
          <a:xfrm>
            <a:off x="844827" y="6269422"/>
            <a:ext cx="3975652" cy="684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dujardinii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aggregates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4">
            <a:extLst>
              <a:ext uri="{FF2B5EF4-FFF2-40B4-BE49-F238E27FC236}">
                <a16:creationId xmlns:a16="http://schemas.microsoft.com/office/drawing/2014/main" id="{B1EB347A-A5C0-4BB3-9C60-47D39302EF58}"/>
              </a:ext>
            </a:extLst>
          </p:cNvPr>
          <p:cNvSpPr txBox="1">
            <a:spLocks/>
          </p:cNvSpPr>
          <p:nvPr/>
        </p:nvSpPr>
        <p:spPr>
          <a:xfrm>
            <a:off x="7285382" y="6269422"/>
            <a:ext cx="3975652" cy="684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dujardinii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primmorphs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4DC10F15-DB1A-406F-8E3D-FDA9D4F26E25}"/>
              </a:ext>
            </a:extLst>
          </p:cNvPr>
          <p:cNvCxnSpPr>
            <a:cxnSpLocks/>
          </p:cNvCxnSpPr>
          <p:nvPr/>
        </p:nvCxnSpPr>
        <p:spPr>
          <a:xfrm>
            <a:off x="4304629" y="4294881"/>
            <a:ext cx="3582742" cy="0"/>
          </a:xfrm>
          <a:prstGeom prst="straightConnector1">
            <a:avLst/>
          </a:prstGeom>
          <a:ln w="984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7E4D651-F40D-4902-8CEB-28D7743734D9}"/>
              </a:ext>
            </a:extLst>
          </p:cNvPr>
          <p:cNvSpPr txBox="1"/>
          <p:nvPr/>
        </p:nvSpPr>
        <p:spPr>
          <a:xfrm>
            <a:off x="7550633" y="5447124"/>
            <a:ext cx="96429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mm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185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292F54D4-A598-4C7C-B89D-C112991DB2BA}"/>
              </a:ext>
            </a:extLst>
          </p:cNvPr>
          <p:cNvSpPr txBox="1">
            <a:spLocks/>
          </p:cNvSpPr>
          <p:nvPr/>
        </p:nvSpPr>
        <p:spPr>
          <a:xfrm>
            <a:off x="4353830" y="946467"/>
            <a:ext cx="2597687" cy="47847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Primary aggregates</a:t>
            </a:r>
          </a:p>
        </p:txBody>
      </p:sp>
      <p:sp>
        <p:nvSpPr>
          <p:cNvPr id="9" name="Объект 4">
            <a:extLst>
              <a:ext uri="{FF2B5EF4-FFF2-40B4-BE49-F238E27FC236}">
                <a16:creationId xmlns:a16="http://schemas.microsoft.com/office/drawing/2014/main" id="{AE61AADE-63CC-41C9-BBC5-AC3F9FB2DDCD}"/>
              </a:ext>
            </a:extLst>
          </p:cNvPr>
          <p:cNvSpPr txBox="1">
            <a:spLocks/>
          </p:cNvSpPr>
          <p:nvPr/>
        </p:nvSpPr>
        <p:spPr>
          <a:xfrm>
            <a:off x="3478695" y="1736915"/>
            <a:ext cx="4377333" cy="195050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Primmorphs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 Early-staged primmorphs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 True primmorphs</a:t>
            </a:r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E66F7E3A-649A-4409-A0BD-131A73D78D0C}"/>
              </a:ext>
            </a:extLst>
          </p:cNvPr>
          <p:cNvSpPr txBox="1">
            <a:spLocks/>
          </p:cNvSpPr>
          <p:nvPr/>
        </p:nvSpPr>
        <p:spPr>
          <a:xfrm>
            <a:off x="4353830" y="122056"/>
            <a:ext cx="2597687" cy="47847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Cell suspension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6973EA84-C93B-42E0-9463-07A7E4EAF5D5}"/>
              </a:ext>
            </a:extLst>
          </p:cNvPr>
          <p:cNvCxnSpPr>
            <a:cxnSpLocks/>
          </p:cNvCxnSpPr>
          <p:nvPr/>
        </p:nvCxnSpPr>
        <p:spPr>
          <a:xfrm>
            <a:off x="5583171" y="600529"/>
            <a:ext cx="0" cy="313871"/>
          </a:xfrm>
          <a:prstGeom prst="straightConnector1">
            <a:avLst/>
          </a:prstGeom>
          <a:ln w="952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41245075-9CE9-4D55-AA8E-D599F33C821D}"/>
              </a:ext>
            </a:extLst>
          </p:cNvPr>
          <p:cNvCxnSpPr>
            <a:cxnSpLocks/>
          </p:cNvCxnSpPr>
          <p:nvPr/>
        </p:nvCxnSpPr>
        <p:spPr>
          <a:xfrm>
            <a:off x="5606707" y="2712166"/>
            <a:ext cx="0" cy="5764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B0C4B34B-1659-422E-8336-324CA71D0E69}"/>
              </a:ext>
            </a:extLst>
          </p:cNvPr>
          <p:cNvCxnSpPr>
            <a:cxnSpLocks/>
          </p:cNvCxnSpPr>
          <p:nvPr/>
        </p:nvCxnSpPr>
        <p:spPr>
          <a:xfrm>
            <a:off x="5583171" y="1424940"/>
            <a:ext cx="0" cy="313871"/>
          </a:xfrm>
          <a:prstGeom prst="straightConnector1">
            <a:avLst/>
          </a:prstGeom>
          <a:ln w="952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D31DB89-AAE8-4185-AF10-12DAAC4809A2}"/>
              </a:ext>
            </a:extLst>
          </p:cNvPr>
          <p:cNvCxnSpPr>
            <a:cxnSpLocks/>
          </p:cNvCxnSpPr>
          <p:nvPr/>
        </p:nvCxnSpPr>
        <p:spPr>
          <a:xfrm>
            <a:off x="2782957" y="1424940"/>
            <a:ext cx="42876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бъект 4">
            <a:extLst>
              <a:ext uri="{FF2B5EF4-FFF2-40B4-BE49-F238E27FC236}">
                <a16:creationId xmlns:a16="http://schemas.microsoft.com/office/drawing/2014/main" id="{2FA23D2A-8845-4883-ADCD-EA62BFE75DF1}"/>
              </a:ext>
            </a:extLst>
          </p:cNvPr>
          <p:cNvSpPr txBox="1">
            <a:spLocks/>
          </p:cNvSpPr>
          <p:nvPr/>
        </p:nvSpPr>
        <p:spPr>
          <a:xfrm>
            <a:off x="0" y="1185703"/>
            <a:ext cx="2872590" cy="67291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Developmental stop-point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sp)</a:t>
            </a:r>
          </a:p>
        </p:txBody>
      </p:sp>
      <p:sp>
        <p:nvSpPr>
          <p:cNvPr id="36" name="Объект 4">
            <a:extLst>
              <a:ext uri="{FF2B5EF4-FFF2-40B4-BE49-F238E27FC236}">
                <a16:creationId xmlns:a16="http://schemas.microsoft.com/office/drawing/2014/main" id="{24ABEF30-BBFF-4CE4-8D71-CA885C754C2E}"/>
              </a:ext>
            </a:extLst>
          </p:cNvPr>
          <p:cNvSpPr txBox="1">
            <a:spLocks/>
          </p:cNvSpPr>
          <p:nvPr/>
        </p:nvSpPr>
        <p:spPr>
          <a:xfrm>
            <a:off x="7647709" y="0"/>
            <a:ext cx="4544291" cy="1278665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Rapid formation (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sp) 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3-10 </a:t>
            </a:r>
            <a:r>
              <a:rPr 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dpd</a:t>
            </a:r>
            <a:endParaRPr lang="en-US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Slow formation (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sp) 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&gt;15 </a:t>
            </a:r>
            <a:r>
              <a:rPr 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dpd</a:t>
            </a:r>
            <a:endParaRPr lang="en-US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Extrarapid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formation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sp) 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&lt;2 </a:t>
            </a:r>
            <a:r>
              <a:rPr 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dpd</a:t>
            </a:r>
            <a:endParaRPr lang="en-US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Соединитель: уступ 37">
            <a:extLst>
              <a:ext uri="{FF2B5EF4-FFF2-40B4-BE49-F238E27FC236}">
                <a16:creationId xmlns:a16="http://schemas.microsoft.com/office/drawing/2014/main" id="{C946D591-B967-415A-A3CA-C15AB42E2CB6}"/>
              </a:ext>
            </a:extLst>
          </p:cNvPr>
          <p:cNvCxnSpPr>
            <a:cxnSpLocks/>
          </p:cNvCxnSpPr>
          <p:nvPr/>
        </p:nvCxnSpPr>
        <p:spPr>
          <a:xfrm flipV="1">
            <a:off x="5672637" y="1185703"/>
            <a:ext cx="1968604" cy="336459"/>
          </a:xfrm>
          <a:prstGeom prst="bentConnector3">
            <a:avLst>
              <a:gd name="adj1" fmla="val 7862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3902C3D-C7D3-467F-B1E4-09B02162AD4E}"/>
              </a:ext>
            </a:extLst>
          </p:cNvPr>
          <p:cNvSpPr/>
          <p:nvPr/>
        </p:nvSpPr>
        <p:spPr>
          <a:xfrm>
            <a:off x="9346349" y="5657671"/>
            <a:ext cx="28456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data</a:t>
            </a:r>
          </a:p>
          <a:p>
            <a:pPr algn="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data</a:t>
            </a:r>
          </a:p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 – species</a:t>
            </a:r>
          </a:p>
          <a:p>
            <a:pPr algn="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dpd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days post dissociation </a:t>
            </a:r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10010A4E-2688-4304-A61B-634568318CC0}"/>
              </a:ext>
            </a:extLst>
          </p:cNvPr>
          <p:cNvSpPr txBox="1">
            <a:spLocks/>
          </p:cNvSpPr>
          <p:nvPr/>
        </p:nvSpPr>
        <p:spPr>
          <a:xfrm>
            <a:off x="8160026" y="1761397"/>
            <a:ext cx="4031973" cy="1329674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With alteration of cell composition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sp)</a:t>
            </a:r>
          </a:p>
          <a:p>
            <a:pPr marL="0" indent="0" algn="ctr"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Without alteration of cell composition (</a:t>
            </a:r>
            <a:r>
              <a:rPr lang="en-US" sz="1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31?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Соединитель: уступ 13">
            <a:extLst>
              <a:ext uri="{FF2B5EF4-FFF2-40B4-BE49-F238E27FC236}">
                <a16:creationId xmlns:a16="http://schemas.microsoft.com/office/drawing/2014/main" id="{8E7F8345-8AB1-4BBC-8C1B-FB6F61AA1566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5642459" y="1590377"/>
            <a:ext cx="4533554" cy="171020"/>
          </a:xfrm>
          <a:prstGeom prst="bentConnector2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568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292F54D4-A598-4C7C-B89D-C112991DB2BA}"/>
              </a:ext>
            </a:extLst>
          </p:cNvPr>
          <p:cNvSpPr txBox="1">
            <a:spLocks/>
          </p:cNvSpPr>
          <p:nvPr/>
        </p:nvSpPr>
        <p:spPr>
          <a:xfrm>
            <a:off x="4353830" y="946467"/>
            <a:ext cx="2597687" cy="47847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Primary aggregates</a:t>
            </a:r>
          </a:p>
        </p:txBody>
      </p:sp>
      <p:sp>
        <p:nvSpPr>
          <p:cNvPr id="9" name="Объект 4">
            <a:extLst>
              <a:ext uri="{FF2B5EF4-FFF2-40B4-BE49-F238E27FC236}">
                <a16:creationId xmlns:a16="http://schemas.microsoft.com/office/drawing/2014/main" id="{AE61AADE-63CC-41C9-BBC5-AC3F9FB2DDCD}"/>
              </a:ext>
            </a:extLst>
          </p:cNvPr>
          <p:cNvSpPr txBox="1">
            <a:spLocks/>
          </p:cNvSpPr>
          <p:nvPr/>
        </p:nvSpPr>
        <p:spPr>
          <a:xfrm>
            <a:off x="3478695" y="1736915"/>
            <a:ext cx="4377333" cy="195050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Primmorphs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 Early-staged primmorphs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 True primmorphs</a:t>
            </a:r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E66F7E3A-649A-4409-A0BD-131A73D78D0C}"/>
              </a:ext>
            </a:extLst>
          </p:cNvPr>
          <p:cNvSpPr txBox="1">
            <a:spLocks/>
          </p:cNvSpPr>
          <p:nvPr/>
        </p:nvSpPr>
        <p:spPr>
          <a:xfrm>
            <a:off x="4353830" y="122056"/>
            <a:ext cx="2597687" cy="47847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Cell suspension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6973EA84-C93B-42E0-9463-07A7E4EAF5D5}"/>
              </a:ext>
            </a:extLst>
          </p:cNvPr>
          <p:cNvCxnSpPr>
            <a:cxnSpLocks/>
          </p:cNvCxnSpPr>
          <p:nvPr/>
        </p:nvCxnSpPr>
        <p:spPr>
          <a:xfrm>
            <a:off x="5583171" y="600529"/>
            <a:ext cx="0" cy="313871"/>
          </a:xfrm>
          <a:prstGeom prst="straightConnector1">
            <a:avLst/>
          </a:prstGeom>
          <a:ln w="952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41245075-9CE9-4D55-AA8E-D599F33C821D}"/>
              </a:ext>
            </a:extLst>
          </p:cNvPr>
          <p:cNvCxnSpPr>
            <a:cxnSpLocks/>
          </p:cNvCxnSpPr>
          <p:nvPr/>
        </p:nvCxnSpPr>
        <p:spPr>
          <a:xfrm>
            <a:off x="5606707" y="2712166"/>
            <a:ext cx="0" cy="5764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B0C4B34B-1659-422E-8336-324CA71D0E69}"/>
              </a:ext>
            </a:extLst>
          </p:cNvPr>
          <p:cNvCxnSpPr>
            <a:cxnSpLocks/>
          </p:cNvCxnSpPr>
          <p:nvPr/>
        </p:nvCxnSpPr>
        <p:spPr>
          <a:xfrm>
            <a:off x="5583171" y="1424940"/>
            <a:ext cx="0" cy="313871"/>
          </a:xfrm>
          <a:prstGeom prst="straightConnector1">
            <a:avLst/>
          </a:prstGeom>
          <a:ln w="952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D31DB89-AAE8-4185-AF10-12DAAC4809A2}"/>
              </a:ext>
            </a:extLst>
          </p:cNvPr>
          <p:cNvCxnSpPr>
            <a:cxnSpLocks/>
          </p:cNvCxnSpPr>
          <p:nvPr/>
        </p:nvCxnSpPr>
        <p:spPr>
          <a:xfrm>
            <a:off x="2782957" y="1424940"/>
            <a:ext cx="42876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бъект 4">
            <a:extLst>
              <a:ext uri="{FF2B5EF4-FFF2-40B4-BE49-F238E27FC236}">
                <a16:creationId xmlns:a16="http://schemas.microsoft.com/office/drawing/2014/main" id="{2FA23D2A-8845-4883-ADCD-EA62BFE75DF1}"/>
              </a:ext>
            </a:extLst>
          </p:cNvPr>
          <p:cNvSpPr txBox="1">
            <a:spLocks/>
          </p:cNvSpPr>
          <p:nvPr/>
        </p:nvSpPr>
        <p:spPr>
          <a:xfrm>
            <a:off x="0" y="1185703"/>
            <a:ext cx="2872590" cy="67291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Developmental stop-point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sp)</a:t>
            </a:r>
          </a:p>
        </p:txBody>
      </p:sp>
      <p:sp>
        <p:nvSpPr>
          <p:cNvPr id="36" name="Объект 4">
            <a:extLst>
              <a:ext uri="{FF2B5EF4-FFF2-40B4-BE49-F238E27FC236}">
                <a16:creationId xmlns:a16="http://schemas.microsoft.com/office/drawing/2014/main" id="{24ABEF30-BBFF-4CE4-8D71-CA885C754C2E}"/>
              </a:ext>
            </a:extLst>
          </p:cNvPr>
          <p:cNvSpPr txBox="1">
            <a:spLocks/>
          </p:cNvSpPr>
          <p:nvPr/>
        </p:nvSpPr>
        <p:spPr>
          <a:xfrm>
            <a:off x="7647709" y="0"/>
            <a:ext cx="4544291" cy="1278665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Rapid formation (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sp) 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3-10 </a:t>
            </a:r>
            <a:r>
              <a:rPr 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dpd</a:t>
            </a:r>
            <a:endParaRPr lang="en-US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Slow formation (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sp) 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&gt;15 </a:t>
            </a:r>
            <a:r>
              <a:rPr 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dpd</a:t>
            </a:r>
            <a:endParaRPr lang="en-US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Extrarapid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formation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sp) 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&lt;2 </a:t>
            </a:r>
            <a:r>
              <a:rPr 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dpd</a:t>
            </a:r>
            <a:endParaRPr lang="en-US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Соединитель: уступ 37">
            <a:extLst>
              <a:ext uri="{FF2B5EF4-FFF2-40B4-BE49-F238E27FC236}">
                <a16:creationId xmlns:a16="http://schemas.microsoft.com/office/drawing/2014/main" id="{C946D591-B967-415A-A3CA-C15AB42E2CB6}"/>
              </a:ext>
            </a:extLst>
          </p:cNvPr>
          <p:cNvCxnSpPr>
            <a:cxnSpLocks/>
          </p:cNvCxnSpPr>
          <p:nvPr/>
        </p:nvCxnSpPr>
        <p:spPr>
          <a:xfrm flipV="1">
            <a:off x="5672637" y="1185703"/>
            <a:ext cx="1968604" cy="336459"/>
          </a:xfrm>
          <a:prstGeom prst="bentConnector3">
            <a:avLst>
              <a:gd name="adj1" fmla="val 7862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3902C3D-C7D3-467F-B1E4-09B02162AD4E}"/>
              </a:ext>
            </a:extLst>
          </p:cNvPr>
          <p:cNvSpPr/>
          <p:nvPr/>
        </p:nvSpPr>
        <p:spPr>
          <a:xfrm>
            <a:off x="9346349" y="5657671"/>
            <a:ext cx="28456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data</a:t>
            </a:r>
          </a:p>
          <a:p>
            <a:pPr algn="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data</a:t>
            </a:r>
          </a:p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 – species</a:t>
            </a:r>
          </a:p>
          <a:p>
            <a:pPr algn="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dpd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days post dissociation </a:t>
            </a:r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10010A4E-2688-4304-A61B-634568318CC0}"/>
              </a:ext>
            </a:extLst>
          </p:cNvPr>
          <p:cNvSpPr txBox="1">
            <a:spLocks/>
          </p:cNvSpPr>
          <p:nvPr/>
        </p:nvSpPr>
        <p:spPr>
          <a:xfrm>
            <a:off x="8160026" y="1761397"/>
            <a:ext cx="4031973" cy="1329674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With alteration of cell composition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sp)</a:t>
            </a:r>
          </a:p>
          <a:p>
            <a:pPr marL="0" indent="0" algn="ctr"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Without alteration of cell composition (</a:t>
            </a:r>
            <a:r>
              <a:rPr lang="en-US" sz="1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31?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Соединитель: уступ 13">
            <a:extLst>
              <a:ext uri="{FF2B5EF4-FFF2-40B4-BE49-F238E27FC236}">
                <a16:creationId xmlns:a16="http://schemas.microsoft.com/office/drawing/2014/main" id="{8E7F8345-8AB1-4BBC-8C1B-FB6F61AA1566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5642459" y="1590377"/>
            <a:ext cx="4533554" cy="171020"/>
          </a:xfrm>
          <a:prstGeom prst="bentConnector2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60892089-740E-495B-BC1E-CAD2CEDF3A61}"/>
              </a:ext>
            </a:extLst>
          </p:cNvPr>
          <p:cNvCxnSpPr>
            <a:cxnSpLocks/>
          </p:cNvCxnSpPr>
          <p:nvPr/>
        </p:nvCxnSpPr>
        <p:spPr>
          <a:xfrm>
            <a:off x="2778209" y="3687417"/>
            <a:ext cx="52441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4">
            <a:extLst>
              <a:ext uri="{FF2B5EF4-FFF2-40B4-BE49-F238E27FC236}">
                <a16:creationId xmlns:a16="http://schemas.microsoft.com/office/drawing/2014/main" id="{2E99F9BC-4543-412E-8CBF-EB27028FB530}"/>
              </a:ext>
            </a:extLst>
          </p:cNvPr>
          <p:cNvSpPr txBox="1">
            <a:spLocks/>
          </p:cNvSpPr>
          <p:nvPr/>
        </p:nvSpPr>
        <p:spPr>
          <a:xfrm>
            <a:off x="50477" y="3446535"/>
            <a:ext cx="2787661" cy="686498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Developmental stop-point 2</a:t>
            </a:r>
          </a:p>
          <a:p>
            <a:pPr marL="0" lvl="0" indent="0" algn="ctr">
              <a:buNone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sp)</a:t>
            </a:r>
          </a:p>
        </p:txBody>
      </p:sp>
    </p:spTree>
    <p:extLst>
      <p:ext uri="{BB962C8B-B14F-4D97-AF65-F5344CB8AC3E}">
        <p14:creationId xmlns:p14="http://schemas.microsoft.com/office/powerpoint/2010/main" val="844168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8213"/>
          </a:xfrm>
        </p:spPr>
        <p:txBody>
          <a:bodyPr/>
          <a:lstStyle/>
          <a:p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Progressive development of </a:t>
            </a:r>
            <a:r>
              <a:rPr lang="en-US" sz="4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H. dujardinii 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primmorphs</a:t>
            </a:r>
            <a:endParaRPr lang="ru-RU" sz="4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5716696" y="6170548"/>
            <a:ext cx="138272" cy="197749"/>
          </a:xfrm>
          <a:prstGeom prst="straightConnector1">
            <a:avLst/>
          </a:prstGeom>
          <a:ln w="952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AA0234-5492-4C3B-96C7-2F7146C630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335" y="943078"/>
            <a:ext cx="2414466" cy="2613890"/>
          </a:xfrm>
          <a:prstGeom prst="rect">
            <a:avLst/>
          </a:prstGeom>
        </p:spPr>
      </p:pic>
      <p:sp>
        <p:nvSpPr>
          <p:cNvPr id="14" name="Объект 4">
            <a:extLst>
              <a:ext uri="{FF2B5EF4-FFF2-40B4-BE49-F238E27FC236}">
                <a16:creationId xmlns:a16="http://schemas.microsoft.com/office/drawing/2014/main" id="{3D724D85-55FF-4FEF-ADA9-DE2621057D39}"/>
              </a:ext>
            </a:extLst>
          </p:cNvPr>
          <p:cNvSpPr txBox="1">
            <a:spLocks/>
          </p:cNvSpPr>
          <p:nvPr/>
        </p:nvSpPr>
        <p:spPr>
          <a:xfrm>
            <a:off x="-350258" y="3556968"/>
            <a:ext cx="3975652" cy="368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Primmorph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400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10697" y="-34869"/>
            <a:ext cx="8229600" cy="778213"/>
          </a:xfrm>
        </p:spPr>
        <p:txBody>
          <a:bodyPr/>
          <a:lstStyle/>
          <a:p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Sponge cell reaggregation</a:t>
            </a:r>
            <a:endParaRPr lang="ru-RU" sz="4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344457" y="1352104"/>
            <a:ext cx="11562080" cy="851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Multicellular aggregates differing in structure are formed during cell reaggregation and in certain cases full reconstruction of functional and viable sponge occurs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AutoNum type="arabicParenR"/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329381" y="2190244"/>
            <a:ext cx="11562080" cy="835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The multicellular aggregates formation and development is not a result of the assemblage and sorting of initially differentiated cells, but instead involves active cell dedifferentiations and transdifferentiations.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344457" y="612379"/>
            <a:ext cx="11562080" cy="631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Sponge cells have ability to reaggregation after animal tissue dissociation due to overall flexibility of sponge tissues;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418" y="2410418"/>
            <a:ext cx="8280043" cy="42803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53766" y="4194490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suspension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51432" y="4192317"/>
            <a:ext cx="2123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aggregates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24766" y="4006044"/>
            <a:ext cx="1490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Primmorphs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2091" y="6359688"/>
            <a:ext cx="5388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Reconstruction of intact structure of the sponge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6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8213"/>
          </a:xfrm>
        </p:spPr>
        <p:txBody>
          <a:bodyPr/>
          <a:lstStyle/>
          <a:p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Progressive development of </a:t>
            </a:r>
            <a:r>
              <a:rPr lang="en-US" sz="4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H. dujardinii 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primmorphs</a:t>
            </a:r>
            <a:endParaRPr lang="ru-RU" sz="4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5716696" y="6170548"/>
            <a:ext cx="138272" cy="197749"/>
          </a:xfrm>
          <a:prstGeom prst="straightConnector1">
            <a:avLst/>
          </a:prstGeom>
          <a:ln w="952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AA0234-5492-4C3B-96C7-2F7146C630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335" y="943078"/>
            <a:ext cx="2414466" cy="26138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D1199E-D1A6-42CF-AA00-284D201204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343" y="943078"/>
            <a:ext cx="2986639" cy="2587571"/>
          </a:xfrm>
          <a:prstGeom prst="rect">
            <a:avLst/>
          </a:prstGeom>
        </p:spPr>
      </p:pic>
      <p:sp>
        <p:nvSpPr>
          <p:cNvPr id="14" name="Объект 4">
            <a:extLst>
              <a:ext uri="{FF2B5EF4-FFF2-40B4-BE49-F238E27FC236}">
                <a16:creationId xmlns:a16="http://schemas.microsoft.com/office/drawing/2014/main" id="{3D724D85-55FF-4FEF-ADA9-DE2621057D39}"/>
              </a:ext>
            </a:extLst>
          </p:cNvPr>
          <p:cNvSpPr txBox="1">
            <a:spLocks/>
          </p:cNvSpPr>
          <p:nvPr/>
        </p:nvSpPr>
        <p:spPr>
          <a:xfrm>
            <a:off x="-350258" y="3556968"/>
            <a:ext cx="3975652" cy="368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Primmorph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4">
            <a:extLst>
              <a:ext uri="{FF2B5EF4-FFF2-40B4-BE49-F238E27FC236}">
                <a16:creationId xmlns:a16="http://schemas.microsoft.com/office/drawing/2014/main" id="{AC417219-5610-4428-AEB3-2A8561F927EC}"/>
              </a:ext>
            </a:extLst>
          </p:cNvPr>
          <p:cNvSpPr txBox="1">
            <a:spLocks/>
          </p:cNvSpPr>
          <p:nvPr/>
        </p:nvSpPr>
        <p:spPr>
          <a:xfrm>
            <a:off x="3968343" y="3573836"/>
            <a:ext cx="7022930" cy="368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Attachment to the substrate and aquiferous system development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86FB4F0A-9F1E-42BB-B0A3-FA24AA1496FE}"/>
              </a:ext>
            </a:extLst>
          </p:cNvPr>
          <p:cNvCxnSpPr>
            <a:cxnSpLocks/>
          </p:cNvCxnSpPr>
          <p:nvPr/>
        </p:nvCxnSpPr>
        <p:spPr>
          <a:xfrm>
            <a:off x="2609756" y="2207463"/>
            <a:ext cx="1703626" cy="0"/>
          </a:xfrm>
          <a:prstGeom prst="straightConnector1">
            <a:avLst/>
          </a:prstGeom>
          <a:ln w="984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802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0598B1E-61CE-423C-B73F-C9CE20E832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524" y="916800"/>
            <a:ext cx="2615539" cy="261384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8213"/>
          </a:xfrm>
        </p:spPr>
        <p:txBody>
          <a:bodyPr/>
          <a:lstStyle/>
          <a:p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Progressive development of </a:t>
            </a:r>
            <a:r>
              <a:rPr lang="en-US" sz="4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H. dujardinii 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primmorphs</a:t>
            </a:r>
            <a:endParaRPr lang="ru-RU" sz="4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5716696" y="6170548"/>
            <a:ext cx="138272" cy="197749"/>
          </a:xfrm>
          <a:prstGeom prst="straightConnector1">
            <a:avLst/>
          </a:prstGeom>
          <a:ln w="952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AA0234-5492-4C3B-96C7-2F7146C63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335" y="943078"/>
            <a:ext cx="2414466" cy="26138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D1199E-D1A6-42CF-AA00-284D201204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343" y="943078"/>
            <a:ext cx="2986639" cy="2587571"/>
          </a:xfrm>
          <a:prstGeom prst="rect">
            <a:avLst/>
          </a:prstGeom>
        </p:spPr>
      </p:pic>
      <p:sp>
        <p:nvSpPr>
          <p:cNvPr id="14" name="Объект 4">
            <a:extLst>
              <a:ext uri="{FF2B5EF4-FFF2-40B4-BE49-F238E27FC236}">
                <a16:creationId xmlns:a16="http://schemas.microsoft.com/office/drawing/2014/main" id="{3D724D85-55FF-4FEF-ADA9-DE2621057D39}"/>
              </a:ext>
            </a:extLst>
          </p:cNvPr>
          <p:cNvSpPr txBox="1">
            <a:spLocks/>
          </p:cNvSpPr>
          <p:nvPr/>
        </p:nvSpPr>
        <p:spPr>
          <a:xfrm>
            <a:off x="-350258" y="3556968"/>
            <a:ext cx="3975652" cy="368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Primmorph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4">
            <a:extLst>
              <a:ext uri="{FF2B5EF4-FFF2-40B4-BE49-F238E27FC236}">
                <a16:creationId xmlns:a16="http://schemas.microsoft.com/office/drawing/2014/main" id="{AC417219-5610-4428-AEB3-2A8561F927EC}"/>
              </a:ext>
            </a:extLst>
          </p:cNvPr>
          <p:cNvSpPr txBox="1">
            <a:spLocks/>
          </p:cNvSpPr>
          <p:nvPr/>
        </p:nvSpPr>
        <p:spPr>
          <a:xfrm>
            <a:off x="3968343" y="3573836"/>
            <a:ext cx="7022930" cy="368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Attachment to the substrate and aquiferous system development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86FB4F0A-9F1E-42BB-B0A3-FA24AA1496FE}"/>
              </a:ext>
            </a:extLst>
          </p:cNvPr>
          <p:cNvCxnSpPr>
            <a:cxnSpLocks/>
          </p:cNvCxnSpPr>
          <p:nvPr/>
        </p:nvCxnSpPr>
        <p:spPr>
          <a:xfrm>
            <a:off x="2609756" y="2207463"/>
            <a:ext cx="1703626" cy="0"/>
          </a:xfrm>
          <a:prstGeom prst="straightConnector1">
            <a:avLst/>
          </a:prstGeom>
          <a:ln w="984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077E53AA-7416-4CB0-8BC3-285D134B7BEC}"/>
              </a:ext>
            </a:extLst>
          </p:cNvPr>
          <p:cNvCxnSpPr>
            <a:cxnSpLocks/>
          </p:cNvCxnSpPr>
          <p:nvPr/>
        </p:nvCxnSpPr>
        <p:spPr>
          <a:xfrm>
            <a:off x="6669137" y="2207463"/>
            <a:ext cx="1703626" cy="0"/>
          </a:xfrm>
          <a:prstGeom prst="straightConnector1">
            <a:avLst/>
          </a:prstGeom>
          <a:ln w="984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06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E7C8B8-6EBC-41FF-B913-3AC910E4D0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1544" y="4162781"/>
            <a:ext cx="2353474" cy="23534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0598B1E-61CE-423C-B73F-C9CE20E832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524" y="916800"/>
            <a:ext cx="2615539" cy="2613849"/>
          </a:xfrm>
          <a:prstGeom prst="rect">
            <a:avLst/>
          </a:prstGeom>
        </p:spPr>
      </p:pic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C0CE230F-8A2E-4363-9C5B-5B8E4CE0C769}"/>
              </a:ext>
            </a:extLst>
          </p:cNvPr>
          <p:cNvCxnSpPr>
            <a:cxnSpLocks/>
          </p:cNvCxnSpPr>
          <p:nvPr/>
        </p:nvCxnSpPr>
        <p:spPr>
          <a:xfrm flipH="1">
            <a:off x="4166479" y="3084945"/>
            <a:ext cx="4206284" cy="1385455"/>
          </a:xfrm>
          <a:prstGeom prst="straightConnector1">
            <a:avLst/>
          </a:prstGeom>
          <a:ln w="984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8213"/>
          </a:xfrm>
        </p:spPr>
        <p:txBody>
          <a:bodyPr/>
          <a:lstStyle/>
          <a:p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Progressive development of </a:t>
            </a:r>
            <a:r>
              <a:rPr lang="en-US" sz="4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H. dujardinii 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primmorphs</a:t>
            </a:r>
            <a:endParaRPr lang="ru-RU" sz="4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5716696" y="6170548"/>
            <a:ext cx="138272" cy="197749"/>
          </a:xfrm>
          <a:prstGeom prst="straightConnector1">
            <a:avLst/>
          </a:prstGeom>
          <a:ln w="952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AA0234-5492-4C3B-96C7-2F7146C63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335" y="943078"/>
            <a:ext cx="2414466" cy="26138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D1199E-D1A6-42CF-AA00-284D201204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343" y="943078"/>
            <a:ext cx="2986639" cy="25875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6CBE344-DA0E-4188-906D-69275D98ECB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662" y="4162781"/>
            <a:ext cx="2989301" cy="2353474"/>
          </a:xfrm>
          <a:prstGeom prst="rect">
            <a:avLst/>
          </a:prstGeom>
        </p:spPr>
      </p:pic>
      <p:sp>
        <p:nvSpPr>
          <p:cNvPr id="14" name="Объект 4">
            <a:extLst>
              <a:ext uri="{FF2B5EF4-FFF2-40B4-BE49-F238E27FC236}">
                <a16:creationId xmlns:a16="http://schemas.microsoft.com/office/drawing/2014/main" id="{3D724D85-55FF-4FEF-ADA9-DE2621057D39}"/>
              </a:ext>
            </a:extLst>
          </p:cNvPr>
          <p:cNvSpPr txBox="1">
            <a:spLocks/>
          </p:cNvSpPr>
          <p:nvPr/>
        </p:nvSpPr>
        <p:spPr>
          <a:xfrm>
            <a:off x="-350258" y="3556968"/>
            <a:ext cx="3975652" cy="368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Primmorph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4">
            <a:extLst>
              <a:ext uri="{FF2B5EF4-FFF2-40B4-BE49-F238E27FC236}">
                <a16:creationId xmlns:a16="http://schemas.microsoft.com/office/drawing/2014/main" id="{AC417219-5610-4428-AEB3-2A8561F927EC}"/>
              </a:ext>
            </a:extLst>
          </p:cNvPr>
          <p:cNvSpPr txBox="1">
            <a:spLocks/>
          </p:cNvSpPr>
          <p:nvPr/>
        </p:nvSpPr>
        <p:spPr>
          <a:xfrm>
            <a:off x="3968343" y="3573836"/>
            <a:ext cx="7022930" cy="368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Attachment to the substrate and aquiferous system development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бъект 4">
            <a:extLst>
              <a:ext uri="{FF2B5EF4-FFF2-40B4-BE49-F238E27FC236}">
                <a16:creationId xmlns:a16="http://schemas.microsoft.com/office/drawing/2014/main" id="{5BADD13F-5B8E-43E9-8868-BB1BE05C865C}"/>
              </a:ext>
            </a:extLst>
          </p:cNvPr>
          <p:cNvSpPr txBox="1">
            <a:spLocks/>
          </p:cNvSpPr>
          <p:nvPr/>
        </p:nvSpPr>
        <p:spPr>
          <a:xfrm>
            <a:off x="1310455" y="6489513"/>
            <a:ext cx="3975652" cy="368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Osculum rudiments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4">
            <a:extLst>
              <a:ext uri="{FF2B5EF4-FFF2-40B4-BE49-F238E27FC236}">
                <a16:creationId xmlns:a16="http://schemas.microsoft.com/office/drawing/2014/main" id="{34B6219E-40A6-4FE2-A030-4B36AC838011}"/>
              </a:ext>
            </a:extLst>
          </p:cNvPr>
          <p:cNvSpPr txBox="1">
            <a:spLocks/>
          </p:cNvSpPr>
          <p:nvPr/>
        </p:nvSpPr>
        <p:spPr>
          <a:xfrm>
            <a:off x="4967156" y="6489512"/>
            <a:ext cx="3975652" cy="368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Reconstructed sponges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86FB4F0A-9F1E-42BB-B0A3-FA24AA1496FE}"/>
              </a:ext>
            </a:extLst>
          </p:cNvPr>
          <p:cNvCxnSpPr>
            <a:cxnSpLocks/>
          </p:cNvCxnSpPr>
          <p:nvPr/>
        </p:nvCxnSpPr>
        <p:spPr>
          <a:xfrm>
            <a:off x="2609756" y="2207463"/>
            <a:ext cx="1703626" cy="0"/>
          </a:xfrm>
          <a:prstGeom prst="straightConnector1">
            <a:avLst/>
          </a:prstGeom>
          <a:ln w="984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077E53AA-7416-4CB0-8BC3-285D134B7BEC}"/>
              </a:ext>
            </a:extLst>
          </p:cNvPr>
          <p:cNvCxnSpPr>
            <a:cxnSpLocks/>
          </p:cNvCxnSpPr>
          <p:nvPr/>
        </p:nvCxnSpPr>
        <p:spPr>
          <a:xfrm>
            <a:off x="6669137" y="2207463"/>
            <a:ext cx="1703626" cy="0"/>
          </a:xfrm>
          <a:prstGeom prst="straightConnector1">
            <a:avLst/>
          </a:prstGeom>
          <a:ln w="984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0C86DC5A-FA71-4C0D-B6BC-1A4299D47B97}"/>
              </a:ext>
            </a:extLst>
          </p:cNvPr>
          <p:cNvCxnSpPr>
            <a:cxnSpLocks/>
          </p:cNvCxnSpPr>
          <p:nvPr/>
        </p:nvCxnSpPr>
        <p:spPr>
          <a:xfrm>
            <a:off x="4166479" y="5352444"/>
            <a:ext cx="1601353" cy="0"/>
          </a:xfrm>
          <a:prstGeom prst="straightConnector1">
            <a:avLst/>
          </a:prstGeom>
          <a:ln w="984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673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E7C8B8-6EBC-41FF-B913-3AC910E4D0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1544" y="4162781"/>
            <a:ext cx="2353474" cy="23534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0598B1E-61CE-423C-B73F-C9CE20E832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524" y="916800"/>
            <a:ext cx="2615539" cy="2613849"/>
          </a:xfrm>
          <a:prstGeom prst="rect">
            <a:avLst/>
          </a:prstGeom>
        </p:spPr>
      </p:pic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C0CE230F-8A2E-4363-9C5B-5B8E4CE0C769}"/>
              </a:ext>
            </a:extLst>
          </p:cNvPr>
          <p:cNvCxnSpPr>
            <a:cxnSpLocks/>
          </p:cNvCxnSpPr>
          <p:nvPr/>
        </p:nvCxnSpPr>
        <p:spPr>
          <a:xfrm flipH="1">
            <a:off x="4166479" y="3084945"/>
            <a:ext cx="4206284" cy="1385455"/>
          </a:xfrm>
          <a:prstGeom prst="straightConnector1">
            <a:avLst/>
          </a:prstGeom>
          <a:ln w="984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8213"/>
          </a:xfrm>
        </p:spPr>
        <p:txBody>
          <a:bodyPr/>
          <a:lstStyle/>
          <a:p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Progressive development of </a:t>
            </a:r>
            <a:r>
              <a:rPr lang="en-US" sz="4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H. dujardinii 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primmorphs</a:t>
            </a:r>
            <a:endParaRPr lang="ru-RU" sz="4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5716696" y="6170548"/>
            <a:ext cx="138272" cy="197749"/>
          </a:xfrm>
          <a:prstGeom prst="straightConnector1">
            <a:avLst/>
          </a:prstGeom>
          <a:ln w="952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AA0234-5492-4C3B-96C7-2F7146C63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335" y="943078"/>
            <a:ext cx="2414466" cy="26138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D1199E-D1A6-42CF-AA00-284D201204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343" y="943078"/>
            <a:ext cx="2986639" cy="25875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6CBE344-DA0E-4188-906D-69275D98ECB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662" y="4162781"/>
            <a:ext cx="2989301" cy="2353474"/>
          </a:xfrm>
          <a:prstGeom prst="rect">
            <a:avLst/>
          </a:prstGeom>
        </p:spPr>
      </p:pic>
      <p:sp>
        <p:nvSpPr>
          <p:cNvPr id="14" name="Объект 4">
            <a:extLst>
              <a:ext uri="{FF2B5EF4-FFF2-40B4-BE49-F238E27FC236}">
                <a16:creationId xmlns:a16="http://schemas.microsoft.com/office/drawing/2014/main" id="{3D724D85-55FF-4FEF-ADA9-DE2621057D39}"/>
              </a:ext>
            </a:extLst>
          </p:cNvPr>
          <p:cNvSpPr txBox="1">
            <a:spLocks/>
          </p:cNvSpPr>
          <p:nvPr/>
        </p:nvSpPr>
        <p:spPr>
          <a:xfrm>
            <a:off x="-350258" y="3556968"/>
            <a:ext cx="3975652" cy="368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Primmorph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4">
            <a:extLst>
              <a:ext uri="{FF2B5EF4-FFF2-40B4-BE49-F238E27FC236}">
                <a16:creationId xmlns:a16="http://schemas.microsoft.com/office/drawing/2014/main" id="{AC417219-5610-4428-AEB3-2A8561F927EC}"/>
              </a:ext>
            </a:extLst>
          </p:cNvPr>
          <p:cNvSpPr txBox="1">
            <a:spLocks/>
          </p:cNvSpPr>
          <p:nvPr/>
        </p:nvSpPr>
        <p:spPr>
          <a:xfrm>
            <a:off x="3968343" y="3573836"/>
            <a:ext cx="7022930" cy="368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Attachment to the substrate and aquiferous system development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бъект 4">
            <a:extLst>
              <a:ext uri="{FF2B5EF4-FFF2-40B4-BE49-F238E27FC236}">
                <a16:creationId xmlns:a16="http://schemas.microsoft.com/office/drawing/2014/main" id="{5BADD13F-5B8E-43E9-8868-BB1BE05C865C}"/>
              </a:ext>
            </a:extLst>
          </p:cNvPr>
          <p:cNvSpPr txBox="1">
            <a:spLocks/>
          </p:cNvSpPr>
          <p:nvPr/>
        </p:nvSpPr>
        <p:spPr>
          <a:xfrm>
            <a:off x="1310455" y="6489513"/>
            <a:ext cx="3975652" cy="368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Osculum rudiments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4">
            <a:extLst>
              <a:ext uri="{FF2B5EF4-FFF2-40B4-BE49-F238E27FC236}">
                <a16:creationId xmlns:a16="http://schemas.microsoft.com/office/drawing/2014/main" id="{34B6219E-40A6-4FE2-A030-4B36AC838011}"/>
              </a:ext>
            </a:extLst>
          </p:cNvPr>
          <p:cNvSpPr txBox="1">
            <a:spLocks/>
          </p:cNvSpPr>
          <p:nvPr/>
        </p:nvSpPr>
        <p:spPr>
          <a:xfrm>
            <a:off x="4967156" y="6489512"/>
            <a:ext cx="3975652" cy="368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Reconstructed sponges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86FB4F0A-9F1E-42BB-B0A3-FA24AA1496FE}"/>
              </a:ext>
            </a:extLst>
          </p:cNvPr>
          <p:cNvCxnSpPr>
            <a:cxnSpLocks/>
          </p:cNvCxnSpPr>
          <p:nvPr/>
        </p:nvCxnSpPr>
        <p:spPr>
          <a:xfrm>
            <a:off x="2609756" y="2207463"/>
            <a:ext cx="1703626" cy="0"/>
          </a:xfrm>
          <a:prstGeom prst="straightConnector1">
            <a:avLst/>
          </a:prstGeom>
          <a:ln w="984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077E53AA-7416-4CB0-8BC3-285D134B7BEC}"/>
              </a:ext>
            </a:extLst>
          </p:cNvPr>
          <p:cNvCxnSpPr>
            <a:cxnSpLocks/>
          </p:cNvCxnSpPr>
          <p:nvPr/>
        </p:nvCxnSpPr>
        <p:spPr>
          <a:xfrm>
            <a:off x="6669137" y="2207463"/>
            <a:ext cx="1703626" cy="0"/>
          </a:xfrm>
          <a:prstGeom prst="straightConnector1">
            <a:avLst/>
          </a:prstGeom>
          <a:ln w="984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0C86DC5A-FA71-4C0D-B6BC-1A4299D47B97}"/>
              </a:ext>
            </a:extLst>
          </p:cNvPr>
          <p:cNvCxnSpPr>
            <a:cxnSpLocks/>
          </p:cNvCxnSpPr>
          <p:nvPr/>
        </p:nvCxnSpPr>
        <p:spPr>
          <a:xfrm>
            <a:off x="4166479" y="5352444"/>
            <a:ext cx="1601353" cy="0"/>
          </a:xfrm>
          <a:prstGeom prst="straightConnector1">
            <a:avLst/>
          </a:prstGeom>
          <a:ln w="984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D9C792-906E-4CAA-A01D-20AF621B00D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2048" y="3889987"/>
            <a:ext cx="2540310" cy="284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00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292F54D4-A598-4C7C-B89D-C112991DB2BA}"/>
              </a:ext>
            </a:extLst>
          </p:cNvPr>
          <p:cNvSpPr txBox="1">
            <a:spLocks/>
          </p:cNvSpPr>
          <p:nvPr/>
        </p:nvSpPr>
        <p:spPr>
          <a:xfrm>
            <a:off x="4353830" y="946467"/>
            <a:ext cx="2597687" cy="47847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Primary aggregates</a:t>
            </a:r>
          </a:p>
        </p:txBody>
      </p:sp>
      <p:sp>
        <p:nvSpPr>
          <p:cNvPr id="9" name="Объект 4">
            <a:extLst>
              <a:ext uri="{FF2B5EF4-FFF2-40B4-BE49-F238E27FC236}">
                <a16:creationId xmlns:a16="http://schemas.microsoft.com/office/drawing/2014/main" id="{AE61AADE-63CC-41C9-BBC5-AC3F9FB2DDCD}"/>
              </a:ext>
            </a:extLst>
          </p:cNvPr>
          <p:cNvSpPr txBox="1">
            <a:spLocks/>
          </p:cNvSpPr>
          <p:nvPr/>
        </p:nvSpPr>
        <p:spPr>
          <a:xfrm>
            <a:off x="3478695" y="1736915"/>
            <a:ext cx="4377333" cy="195050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Primmorphs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 Early-staged primmorphs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 True primmorphs</a:t>
            </a:r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E66F7E3A-649A-4409-A0BD-131A73D78D0C}"/>
              </a:ext>
            </a:extLst>
          </p:cNvPr>
          <p:cNvSpPr txBox="1">
            <a:spLocks/>
          </p:cNvSpPr>
          <p:nvPr/>
        </p:nvSpPr>
        <p:spPr>
          <a:xfrm>
            <a:off x="4353830" y="122056"/>
            <a:ext cx="2597687" cy="47847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Cell suspension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6973EA84-C93B-42E0-9463-07A7E4EAF5D5}"/>
              </a:ext>
            </a:extLst>
          </p:cNvPr>
          <p:cNvCxnSpPr>
            <a:cxnSpLocks/>
          </p:cNvCxnSpPr>
          <p:nvPr/>
        </p:nvCxnSpPr>
        <p:spPr>
          <a:xfrm>
            <a:off x="5583171" y="600529"/>
            <a:ext cx="0" cy="313871"/>
          </a:xfrm>
          <a:prstGeom prst="straightConnector1">
            <a:avLst/>
          </a:prstGeom>
          <a:ln w="952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41245075-9CE9-4D55-AA8E-D599F33C821D}"/>
              </a:ext>
            </a:extLst>
          </p:cNvPr>
          <p:cNvCxnSpPr>
            <a:cxnSpLocks/>
          </p:cNvCxnSpPr>
          <p:nvPr/>
        </p:nvCxnSpPr>
        <p:spPr>
          <a:xfrm>
            <a:off x="5606707" y="2712166"/>
            <a:ext cx="0" cy="5764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4">
            <a:extLst>
              <a:ext uri="{FF2B5EF4-FFF2-40B4-BE49-F238E27FC236}">
                <a16:creationId xmlns:a16="http://schemas.microsoft.com/office/drawing/2014/main" id="{1A7752D0-D638-4748-8960-54902BF0CC62}"/>
              </a:ext>
            </a:extLst>
          </p:cNvPr>
          <p:cNvSpPr txBox="1">
            <a:spLocks/>
          </p:cNvSpPr>
          <p:nvPr/>
        </p:nvSpPr>
        <p:spPr>
          <a:xfrm>
            <a:off x="3386277" y="4010760"/>
            <a:ext cx="4548133" cy="270809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Developing primmorphs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 Attachment to the substrate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 Aquiferous system development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4.3 Formation and opening of osculums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B0C4B34B-1659-422E-8336-324CA71D0E69}"/>
              </a:ext>
            </a:extLst>
          </p:cNvPr>
          <p:cNvCxnSpPr>
            <a:cxnSpLocks/>
          </p:cNvCxnSpPr>
          <p:nvPr/>
        </p:nvCxnSpPr>
        <p:spPr>
          <a:xfrm>
            <a:off x="5583171" y="1424940"/>
            <a:ext cx="0" cy="313871"/>
          </a:xfrm>
          <a:prstGeom prst="straightConnector1">
            <a:avLst/>
          </a:prstGeom>
          <a:ln w="952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4F610A67-D02B-49E4-808A-62DF42CB6FD7}"/>
              </a:ext>
            </a:extLst>
          </p:cNvPr>
          <p:cNvCxnSpPr>
            <a:cxnSpLocks/>
          </p:cNvCxnSpPr>
          <p:nvPr/>
        </p:nvCxnSpPr>
        <p:spPr>
          <a:xfrm>
            <a:off x="5619960" y="3687417"/>
            <a:ext cx="0" cy="313871"/>
          </a:xfrm>
          <a:prstGeom prst="straightConnector1">
            <a:avLst/>
          </a:prstGeom>
          <a:ln w="952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D31DB89-AAE8-4185-AF10-12DAAC4809A2}"/>
              </a:ext>
            </a:extLst>
          </p:cNvPr>
          <p:cNvCxnSpPr>
            <a:cxnSpLocks/>
          </p:cNvCxnSpPr>
          <p:nvPr/>
        </p:nvCxnSpPr>
        <p:spPr>
          <a:xfrm>
            <a:off x="2782957" y="1424940"/>
            <a:ext cx="42876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бъект 4">
            <a:extLst>
              <a:ext uri="{FF2B5EF4-FFF2-40B4-BE49-F238E27FC236}">
                <a16:creationId xmlns:a16="http://schemas.microsoft.com/office/drawing/2014/main" id="{2FA23D2A-8845-4883-ADCD-EA62BFE75DF1}"/>
              </a:ext>
            </a:extLst>
          </p:cNvPr>
          <p:cNvSpPr txBox="1">
            <a:spLocks/>
          </p:cNvSpPr>
          <p:nvPr/>
        </p:nvSpPr>
        <p:spPr>
          <a:xfrm>
            <a:off x="0" y="1185703"/>
            <a:ext cx="2872590" cy="67291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Developmental stop-point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sp)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35C40D81-1BEF-4DD1-8C2D-7E9CC50F2E91}"/>
              </a:ext>
            </a:extLst>
          </p:cNvPr>
          <p:cNvCxnSpPr>
            <a:cxnSpLocks/>
          </p:cNvCxnSpPr>
          <p:nvPr/>
        </p:nvCxnSpPr>
        <p:spPr>
          <a:xfrm>
            <a:off x="2778209" y="3687417"/>
            <a:ext cx="52441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бъект 4">
            <a:extLst>
              <a:ext uri="{FF2B5EF4-FFF2-40B4-BE49-F238E27FC236}">
                <a16:creationId xmlns:a16="http://schemas.microsoft.com/office/drawing/2014/main" id="{D6EDA063-34AD-4FC6-9796-50D52DA77DD2}"/>
              </a:ext>
            </a:extLst>
          </p:cNvPr>
          <p:cNvSpPr txBox="1">
            <a:spLocks/>
          </p:cNvSpPr>
          <p:nvPr/>
        </p:nvSpPr>
        <p:spPr>
          <a:xfrm>
            <a:off x="50477" y="3446535"/>
            <a:ext cx="2787661" cy="686498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Developmental stop-point 2</a:t>
            </a:r>
          </a:p>
          <a:p>
            <a:pPr marL="0" lvl="0" indent="0" algn="ctr">
              <a:buNone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sp)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73E60147-B5DF-42A6-B385-FB79AB52B69F}"/>
              </a:ext>
            </a:extLst>
          </p:cNvPr>
          <p:cNvCxnSpPr>
            <a:cxnSpLocks/>
          </p:cNvCxnSpPr>
          <p:nvPr/>
        </p:nvCxnSpPr>
        <p:spPr>
          <a:xfrm>
            <a:off x="2778209" y="6718852"/>
            <a:ext cx="52441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бъект 4">
            <a:extLst>
              <a:ext uri="{FF2B5EF4-FFF2-40B4-BE49-F238E27FC236}">
                <a16:creationId xmlns:a16="http://schemas.microsoft.com/office/drawing/2014/main" id="{9DE25E28-F0B6-44C5-B90E-A0C6028326D6}"/>
              </a:ext>
            </a:extLst>
          </p:cNvPr>
          <p:cNvSpPr txBox="1">
            <a:spLocks/>
          </p:cNvSpPr>
          <p:nvPr/>
        </p:nvSpPr>
        <p:spPr>
          <a:xfrm>
            <a:off x="139164" y="6181725"/>
            <a:ext cx="2927911" cy="676275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Sponge reconstruction</a:t>
            </a:r>
          </a:p>
          <a:p>
            <a:pPr marL="0" lvl="0" indent="0" algn="ctr">
              <a:buNone/>
            </a:pP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sp)</a:t>
            </a: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1AAFA133-62CB-4C8C-ADC7-4A7E4AD77940}"/>
              </a:ext>
            </a:extLst>
          </p:cNvPr>
          <p:cNvCxnSpPr>
            <a:cxnSpLocks/>
          </p:cNvCxnSpPr>
          <p:nvPr/>
        </p:nvCxnSpPr>
        <p:spPr>
          <a:xfrm flipH="1">
            <a:off x="5619960" y="5125105"/>
            <a:ext cx="1" cy="4396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0FB6956C-E800-40B7-81D3-8D53818978B3}"/>
              </a:ext>
            </a:extLst>
          </p:cNvPr>
          <p:cNvCxnSpPr>
            <a:cxnSpLocks/>
          </p:cNvCxnSpPr>
          <p:nvPr/>
        </p:nvCxnSpPr>
        <p:spPr>
          <a:xfrm flipH="1">
            <a:off x="5606707" y="5892162"/>
            <a:ext cx="1" cy="4396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бъект 4">
            <a:extLst>
              <a:ext uri="{FF2B5EF4-FFF2-40B4-BE49-F238E27FC236}">
                <a16:creationId xmlns:a16="http://schemas.microsoft.com/office/drawing/2014/main" id="{24ABEF30-BBFF-4CE4-8D71-CA885C754C2E}"/>
              </a:ext>
            </a:extLst>
          </p:cNvPr>
          <p:cNvSpPr txBox="1">
            <a:spLocks/>
          </p:cNvSpPr>
          <p:nvPr/>
        </p:nvSpPr>
        <p:spPr>
          <a:xfrm>
            <a:off x="8699762" y="0"/>
            <a:ext cx="3492238" cy="1278665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Rapid formation (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sp)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Slow formation (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sp)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Extrarapid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formation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Объект 4">
            <a:extLst>
              <a:ext uri="{FF2B5EF4-FFF2-40B4-BE49-F238E27FC236}">
                <a16:creationId xmlns:a16="http://schemas.microsoft.com/office/drawing/2014/main" id="{D69EE2AB-E186-4CEE-B68A-99D665E7F9A8}"/>
              </a:ext>
            </a:extLst>
          </p:cNvPr>
          <p:cNvSpPr txBox="1">
            <a:spLocks/>
          </p:cNvSpPr>
          <p:nvPr/>
        </p:nvSpPr>
        <p:spPr>
          <a:xfrm>
            <a:off x="8160026" y="1761397"/>
            <a:ext cx="4031973" cy="1329674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With alteration of cell composition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sp)</a:t>
            </a:r>
          </a:p>
          <a:p>
            <a:pPr marL="0" indent="0" algn="ctr"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Without alteration of cell composition (</a:t>
            </a:r>
            <a:r>
              <a:rPr lang="en-US" sz="1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31?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Соединитель: уступ 37">
            <a:extLst>
              <a:ext uri="{FF2B5EF4-FFF2-40B4-BE49-F238E27FC236}">
                <a16:creationId xmlns:a16="http://schemas.microsoft.com/office/drawing/2014/main" id="{C946D591-B967-415A-A3CA-C15AB42E2CB6}"/>
              </a:ext>
            </a:extLst>
          </p:cNvPr>
          <p:cNvCxnSpPr>
            <a:cxnSpLocks/>
          </p:cNvCxnSpPr>
          <p:nvPr/>
        </p:nvCxnSpPr>
        <p:spPr>
          <a:xfrm flipV="1">
            <a:off x="5672637" y="977838"/>
            <a:ext cx="3019436" cy="544322"/>
          </a:xfrm>
          <a:prstGeom prst="bentConnector3">
            <a:avLst>
              <a:gd name="adj1" fmla="val 5000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: уступ 45">
            <a:extLst>
              <a:ext uri="{FF2B5EF4-FFF2-40B4-BE49-F238E27FC236}">
                <a16:creationId xmlns:a16="http://schemas.microsoft.com/office/drawing/2014/main" id="{508537E3-EF37-42B3-BE31-F0B1CCBF185C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5642459" y="1590377"/>
            <a:ext cx="4533554" cy="171020"/>
          </a:xfrm>
          <a:prstGeom prst="bentConnector2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68DDA9C-6E65-4929-839F-607F6312F8A4}"/>
              </a:ext>
            </a:extLst>
          </p:cNvPr>
          <p:cNvSpPr/>
          <p:nvPr/>
        </p:nvSpPr>
        <p:spPr>
          <a:xfrm>
            <a:off x="10654335" y="5928469"/>
            <a:ext cx="15376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data</a:t>
            </a:r>
          </a:p>
          <a:p>
            <a:pPr algn="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data</a:t>
            </a:r>
          </a:p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 - species</a:t>
            </a:r>
          </a:p>
        </p:txBody>
      </p:sp>
    </p:spTree>
    <p:extLst>
      <p:ext uri="{BB962C8B-B14F-4D97-AF65-F5344CB8AC3E}">
        <p14:creationId xmlns:p14="http://schemas.microsoft.com/office/powerpoint/2010/main" val="4264758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8213"/>
          </a:xfrm>
        </p:spPr>
        <p:txBody>
          <a:bodyPr/>
          <a:lstStyle/>
          <a:p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Description of cell reaggregation process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5716696" y="6170548"/>
            <a:ext cx="138272" cy="197749"/>
          </a:xfrm>
          <a:prstGeom prst="straightConnector1">
            <a:avLst/>
          </a:prstGeom>
          <a:ln w="952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бъект 4">
            <a:extLst>
              <a:ext uri="{FF2B5EF4-FFF2-40B4-BE49-F238E27FC236}">
                <a16:creationId xmlns:a16="http://schemas.microsoft.com/office/drawing/2014/main" id="{66CBD120-49F7-417A-BDBB-37AC5D6A0158}"/>
              </a:ext>
            </a:extLst>
          </p:cNvPr>
          <p:cNvSpPr txBox="1">
            <a:spLocks/>
          </p:cNvSpPr>
          <p:nvPr/>
        </p:nvSpPr>
        <p:spPr>
          <a:xfrm>
            <a:off x="378046" y="1065113"/>
            <a:ext cx="11756042" cy="4896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L. complicata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rapid primmorph formation without changes in cell composition, final stage of the cell reaggregation – true primmorphs. 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914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8213"/>
          </a:xfrm>
        </p:spPr>
        <p:txBody>
          <a:bodyPr/>
          <a:lstStyle/>
          <a:p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Description of cell reaggregation process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5716696" y="6170548"/>
            <a:ext cx="138272" cy="197749"/>
          </a:xfrm>
          <a:prstGeom prst="straightConnector1">
            <a:avLst/>
          </a:prstGeom>
          <a:ln w="952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бъект 4">
            <a:extLst>
              <a:ext uri="{FF2B5EF4-FFF2-40B4-BE49-F238E27FC236}">
                <a16:creationId xmlns:a16="http://schemas.microsoft.com/office/drawing/2014/main" id="{66CBD120-49F7-417A-BDBB-37AC5D6A0158}"/>
              </a:ext>
            </a:extLst>
          </p:cNvPr>
          <p:cNvSpPr txBox="1">
            <a:spLocks/>
          </p:cNvSpPr>
          <p:nvPr/>
        </p:nvSpPr>
        <p:spPr>
          <a:xfrm>
            <a:off x="378046" y="1065113"/>
            <a:ext cx="11756042" cy="4896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L. complicata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rapid primmorph formation without changes in cell composition, final stage of the cell reaggregation – true primmorphs. 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H. panicea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and 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H. aquaeductus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rapid primmorph formation with changes in cell composition, final stage of the cell reaggregation – true primmorphs.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4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8213"/>
          </a:xfrm>
        </p:spPr>
        <p:txBody>
          <a:bodyPr/>
          <a:lstStyle/>
          <a:p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Description of cell reaggregation process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5716696" y="6170548"/>
            <a:ext cx="138272" cy="197749"/>
          </a:xfrm>
          <a:prstGeom prst="straightConnector1">
            <a:avLst/>
          </a:prstGeom>
          <a:ln w="952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бъект 4">
            <a:extLst>
              <a:ext uri="{FF2B5EF4-FFF2-40B4-BE49-F238E27FC236}">
                <a16:creationId xmlns:a16="http://schemas.microsoft.com/office/drawing/2014/main" id="{66CBD120-49F7-417A-BDBB-37AC5D6A0158}"/>
              </a:ext>
            </a:extLst>
          </p:cNvPr>
          <p:cNvSpPr txBox="1">
            <a:spLocks/>
          </p:cNvSpPr>
          <p:nvPr/>
        </p:nvSpPr>
        <p:spPr>
          <a:xfrm>
            <a:off x="378046" y="1065113"/>
            <a:ext cx="11756042" cy="48967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L. complicata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rapid primmorph formation without changes in cell composition, final stage of the cell reaggregation – true primmorphs. 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H. panicea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and 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H. aquaeductus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rapid primmorph formation with changes in cell composition, final stage of the cell reaggregation – true primmorphs.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H. dujardinii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extrarapid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primmorph formation without changes in cell composition, final stage of the cell reaggregation – intact sponge.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515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8213"/>
          </a:xfrm>
        </p:spPr>
        <p:txBody>
          <a:bodyPr/>
          <a:lstStyle/>
          <a:p>
            <a:r>
              <a:rPr lang="en-US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Final stage of cell reaggregation in </a:t>
            </a:r>
            <a:r>
              <a:rPr lang="en-US" sz="4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H. panicea</a:t>
            </a:r>
            <a:endParaRPr lang="ru-RU" sz="4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5716696" y="6170548"/>
            <a:ext cx="138272" cy="197749"/>
          </a:xfrm>
          <a:prstGeom prst="straightConnector1">
            <a:avLst/>
          </a:prstGeom>
          <a:ln w="952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бъект 4">
            <a:extLst>
              <a:ext uri="{FF2B5EF4-FFF2-40B4-BE49-F238E27FC236}">
                <a16:creationId xmlns:a16="http://schemas.microsoft.com/office/drawing/2014/main" id="{66CBD120-49F7-417A-BDBB-37AC5D6A0158}"/>
              </a:ext>
            </a:extLst>
          </p:cNvPr>
          <p:cNvSpPr txBox="1">
            <a:spLocks/>
          </p:cNvSpPr>
          <p:nvPr/>
        </p:nvSpPr>
        <p:spPr>
          <a:xfrm>
            <a:off x="378046" y="1077672"/>
            <a:ext cx="11756042" cy="346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Primary aggregates –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Eerkes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Medrano et al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., 2015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Primmorphs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Yazykov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1965;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Sipkema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et al., 2003; Lavrov,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Kosevich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2016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Intact sponge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Korotkova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1972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28F3C03-3A00-4E57-8B4C-B05B7A19497F}"/>
              </a:ext>
            </a:extLst>
          </p:cNvPr>
          <p:cNvSpPr txBox="1">
            <a:spLocks/>
          </p:cNvSpPr>
          <p:nvPr/>
        </p:nvSpPr>
        <p:spPr>
          <a:xfrm>
            <a:off x="378046" y="3009737"/>
            <a:ext cx="11756042" cy="346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Объект 4">
            <a:extLst>
              <a:ext uri="{FF2B5EF4-FFF2-40B4-BE49-F238E27FC236}">
                <a16:creationId xmlns:a16="http://schemas.microsoft.com/office/drawing/2014/main" id="{E4CA36BB-7D5A-4AEF-89DA-399FA3324CA7}"/>
              </a:ext>
            </a:extLst>
          </p:cNvPr>
          <p:cNvSpPr txBox="1">
            <a:spLocks/>
          </p:cNvSpPr>
          <p:nvPr/>
        </p:nvSpPr>
        <p:spPr>
          <a:xfrm>
            <a:off x="467675" y="5739896"/>
            <a:ext cx="10774586" cy="1059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same is known for some other sponge species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469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8213"/>
          </a:xfrm>
        </p:spPr>
        <p:txBody>
          <a:bodyPr/>
          <a:lstStyle/>
          <a:p>
            <a:r>
              <a:rPr lang="en-US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Intraspecific variations of cell reaggregation</a:t>
            </a:r>
            <a:endParaRPr lang="ru-RU" sz="4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5716696" y="6170548"/>
            <a:ext cx="138272" cy="197749"/>
          </a:xfrm>
          <a:prstGeom prst="straightConnector1">
            <a:avLst/>
          </a:prstGeom>
          <a:ln w="952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бъект 4">
            <a:extLst>
              <a:ext uri="{FF2B5EF4-FFF2-40B4-BE49-F238E27FC236}">
                <a16:creationId xmlns:a16="http://schemas.microsoft.com/office/drawing/2014/main" id="{66CBD120-49F7-417A-BDBB-37AC5D6A0158}"/>
              </a:ext>
            </a:extLst>
          </p:cNvPr>
          <p:cNvSpPr txBox="1">
            <a:spLocks/>
          </p:cNvSpPr>
          <p:nvPr/>
        </p:nvSpPr>
        <p:spPr>
          <a:xfrm>
            <a:off x="378046" y="778213"/>
            <a:ext cx="11756042" cy="1553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 supposed that the differences in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physiological state and structure of somatic tissue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 individuals used by different researchers could be the reason of the intraspecific variations.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28F3C03-3A00-4E57-8B4C-B05B7A19497F}"/>
              </a:ext>
            </a:extLst>
          </p:cNvPr>
          <p:cNvSpPr txBox="1">
            <a:spLocks/>
          </p:cNvSpPr>
          <p:nvPr/>
        </p:nvSpPr>
        <p:spPr>
          <a:xfrm>
            <a:off x="378046" y="3009737"/>
            <a:ext cx="11756042" cy="346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784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81201" y="103840"/>
            <a:ext cx="8229600" cy="644594"/>
          </a:xfrm>
        </p:spPr>
        <p:txBody>
          <a:bodyPr/>
          <a:lstStyle/>
          <a:p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Studied species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232" y="795471"/>
            <a:ext cx="3080648" cy="23218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232" y="3748670"/>
            <a:ext cx="3080647" cy="2300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870" y="795469"/>
            <a:ext cx="3297913" cy="23393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0352" y="3748670"/>
            <a:ext cx="3205193" cy="23046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8556" y="3093948"/>
            <a:ext cx="3883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Leucosolenia complicata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97708" y="3099090"/>
            <a:ext cx="4265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Haliclona aquaeductus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Demospongiae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8555" y="6060796"/>
            <a:ext cx="4265012" cy="3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Halichondria panicea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Demospongiae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1649" y="6060796"/>
            <a:ext cx="4265012" cy="3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Halisarca dujardinii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Demospongiae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535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8213"/>
          </a:xfrm>
        </p:spPr>
        <p:txBody>
          <a:bodyPr/>
          <a:lstStyle/>
          <a:p>
            <a:r>
              <a:rPr lang="en-US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Intraspecific variations of cell reaggregation</a:t>
            </a:r>
            <a:endParaRPr lang="ru-RU" sz="4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5716696" y="6170548"/>
            <a:ext cx="138272" cy="197749"/>
          </a:xfrm>
          <a:prstGeom prst="straightConnector1">
            <a:avLst/>
          </a:prstGeom>
          <a:ln w="952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бъект 4">
            <a:extLst>
              <a:ext uri="{FF2B5EF4-FFF2-40B4-BE49-F238E27FC236}">
                <a16:creationId xmlns:a16="http://schemas.microsoft.com/office/drawing/2014/main" id="{66CBD120-49F7-417A-BDBB-37AC5D6A0158}"/>
              </a:ext>
            </a:extLst>
          </p:cNvPr>
          <p:cNvSpPr txBox="1">
            <a:spLocks/>
          </p:cNvSpPr>
          <p:nvPr/>
        </p:nvSpPr>
        <p:spPr>
          <a:xfrm>
            <a:off x="378046" y="778213"/>
            <a:ext cx="11756042" cy="1553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 supposed that the differences in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physiological state and structure of somatic tissue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 individuals used by different researchers could be the reason of the intraspecific variations.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28F3C03-3A00-4E57-8B4C-B05B7A19497F}"/>
              </a:ext>
            </a:extLst>
          </p:cNvPr>
          <p:cNvSpPr txBox="1">
            <a:spLocks/>
          </p:cNvSpPr>
          <p:nvPr/>
        </p:nvSpPr>
        <p:spPr>
          <a:xfrm>
            <a:off x="378046" y="3009737"/>
            <a:ext cx="11756042" cy="346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Объект 4">
            <a:extLst>
              <a:ext uri="{FF2B5EF4-FFF2-40B4-BE49-F238E27FC236}">
                <a16:creationId xmlns:a16="http://schemas.microsoft.com/office/drawing/2014/main" id="{F9C80402-7153-479D-A5F0-73C78633A2F3}"/>
              </a:ext>
            </a:extLst>
          </p:cNvPr>
          <p:cNvSpPr txBox="1">
            <a:spLocks/>
          </p:cNvSpPr>
          <p:nvPr/>
        </p:nvSpPr>
        <p:spPr>
          <a:xfrm>
            <a:off x="378046" y="2603965"/>
            <a:ext cx="11756042" cy="1553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sponges the dramatic changes of the physiological state and structure of somatic tissue occurs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during their life and reproduction cycles, as well as during annual cycle. </a:t>
            </a:r>
          </a:p>
        </p:txBody>
      </p:sp>
    </p:spTree>
    <p:extLst>
      <p:ext uri="{BB962C8B-B14F-4D97-AF65-F5344CB8AC3E}">
        <p14:creationId xmlns:p14="http://schemas.microsoft.com/office/powerpoint/2010/main" val="3093957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8213"/>
          </a:xfrm>
        </p:spPr>
        <p:txBody>
          <a:bodyPr/>
          <a:lstStyle/>
          <a:p>
            <a:r>
              <a:rPr lang="en-US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Intraspecific variations of cell reaggregation</a:t>
            </a:r>
            <a:endParaRPr lang="ru-RU" sz="4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5716696" y="6170548"/>
            <a:ext cx="138272" cy="197749"/>
          </a:xfrm>
          <a:prstGeom prst="straightConnector1">
            <a:avLst/>
          </a:prstGeom>
          <a:ln w="952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бъект 4">
            <a:extLst>
              <a:ext uri="{FF2B5EF4-FFF2-40B4-BE49-F238E27FC236}">
                <a16:creationId xmlns:a16="http://schemas.microsoft.com/office/drawing/2014/main" id="{66CBD120-49F7-417A-BDBB-37AC5D6A0158}"/>
              </a:ext>
            </a:extLst>
          </p:cNvPr>
          <p:cNvSpPr txBox="1">
            <a:spLocks/>
          </p:cNvSpPr>
          <p:nvPr/>
        </p:nvSpPr>
        <p:spPr>
          <a:xfrm>
            <a:off x="378046" y="778213"/>
            <a:ext cx="11756042" cy="1553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 supposed that the differences in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physiological state and structure of somatic tissue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 individuals used by different researchers could be the reason of the intraspecific variations.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28F3C03-3A00-4E57-8B4C-B05B7A19497F}"/>
              </a:ext>
            </a:extLst>
          </p:cNvPr>
          <p:cNvSpPr txBox="1">
            <a:spLocks/>
          </p:cNvSpPr>
          <p:nvPr/>
        </p:nvSpPr>
        <p:spPr>
          <a:xfrm>
            <a:off x="378046" y="3009737"/>
            <a:ext cx="11756042" cy="346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Объект 4">
            <a:extLst>
              <a:ext uri="{FF2B5EF4-FFF2-40B4-BE49-F238E27FC236}">
                <a16:creationId xmlns:a16="http://schemas.microsoft.com/office/drawing/2014/main" id="{F9C80402-7153-479D-A5F0-73C78633A2F3}"/>
              </a:ext>
            </a:extLst>
          </p:cNvPr>
          <p:cNvSpPr txBox="1">
            <a:spLocks/>
          </p:cNvSpPr>
          <p:nvPr/>
        </p:nvSpPr>
        <p:spPr>
          <a:xfrm>
            <a:off x="378046" y="2603965"/>
            <a:ext cx="11756042" cy="1553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sponges the dramatic changes of the physiological state and structure of somatic tissue occurs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during their life and reproduction cycles, as well as during annual cycle.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68156B5-FCF5-4BAB-ADE6-B61BB35D33C1}"/>
              </a:ext>
            </a:extLst>
          </p:cNvPr>
          <p:cNvSpPr/>
          <p:nvPr/>
        </p:nvSpPr>
        <p:spPr>
          <a:xfrm>
            <a:off x="378046" y="4563244"/>
            <a:ext cx="117560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To examine how the reproduction status of individual used for experiments influence the cell reaggregation, we conduct the series of experiments with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Halichondria panicea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and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Halisarca dujardinii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at different stages of their reproduction cycles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492450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07004" y="0"/>
            <a:ext cx="12299004" cy="680937"/>
          </a:xfrm>
        </p:spPr>
        <p:txBody>
          <a:bodyPr/>
          <a:lstStyle/>
          <a:p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Intraspecific variations. Experimental scheme</a:t>
            </a:r>
            <a:endParaRPr lang="ru-RU" sz="4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462074"/>
              </p:ext>
            </p:extLst>
          </p:nvPr>
        </p:nvGraphicFramePr>
        <p:xfrm>
          <a:off x="214009" y="905164"/>
          <a:ext cx="11556459" cy="1620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9108">
                  <a:extLst>
                    <a:ext uri="{9D8B030D-6E8A-4147-A177-3AD203B41FA5}">
                      <a16:colId xmlns:a16="http://schemas.microsoft.com/office/drawing/2014/main" val="3287125577"/>
                    </a:ext>
                  </a:extLst>
                </a:gridCol>
                <a:gridCol w="1956341">
                  <a:extLst>
                    <a:ext uri="{9D8B030D-6E8A-4147-A177-3AD203B41FA5}">
                      <a16:colId xmlns:a16="http://schemas.microsoft.com/office/drawing/2014/main" val="3088191182"/>
                    </a:ext>
                  </a:extLst>
                </a:gridCol>
                <a:gridCol w="1757400">
                  <a:extLst>
                    <a:ext uri="{9D8B030D-6E8A-4147-A177-3AD203B41FA5}">
                      <a16:colId xmlns:a16="http://schemas.microsoft.com/office/drawing/2014/main" val="2363184940"/>
                    </a:ext>
                  </a:extLst>
                </a:gridCol>
                <a:gridCol w="2306805">
                  <a:extLst>
                    <a:ext uri="{9D8B030D-6E8A-4147-A177-3AD203B41FA5}">
                      <a16:colId xmlns:a16="http://schemas.microsoft.com/office/drawing/2014/main" val="340447439"/>
                    </a:ext>
                  </a:extLst>
                </a:gridCol>
                <a:gridCol w="2306805">
                  <a:extLst>
                    <a:ext uri="{9D8B030D-6E8A-4147-A177-3AD203B41FA5}">
                      <a16:colId xmlns:a16="http://schemas.microsoft.com/office/drawing/2014/main" val="532809142"/>
                    </a:ext>
                  </a:extLst>
                </a:gridCol>
              </a:tblGrid>
              <a:tr h="1620982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300" b="1" i="1" u="non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Nonreproducing individuals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Individuals with gametes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Individuals with embryos/larvae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Individuals after the larvae release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745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5073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24318"/>
              </p:ext>
            </p:extLst>
          </p:nvPr>
        </p:nvGraphicFramePr>
        <p:xfrm>
          <a:off x="214009" y="905164"/>
          <a:ext cx="11556459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9108">
                  <a:extLst>
                    <a:ext uri="{9D8B030D-6E8A-4147-A177-3AD203B41FA5}">
                      <a16:colId xmlns:a16="http://schemas.microsoft.com/office/drawing/2014/main" val="3287125577"/>
                    </a:ext>
                  </a:extLst>
                </a:gridCol>
                <a:gridCol w="1956341">
                  <a:extLst>
                    <a:ext uri="{9D8B030D-6E8A-4147-A177-3AD203B41FA5}">
                      <a16:colId xmlns:a16="http://schemas.microsoft.com/office/drawing/2014/main" val="3088191182"/>
                    </a:ext>
                  </a:extLst>
                </a:gridCol>
                <a:gridCol w="1757400">
                  <a:extLst>
                    <a:ext uri="{9D8B030D-6E8A-4147-A177-3AD203B41FA5}">
                      <a16:colId xmlns:a16="http://schemas.microsoft.com/office/drawing/2014/main" val="2363184940"/>
                    </a:ext>
                  </a:extLst>
                </a:gridCol>
                <a:gridCol w="2306805">
                  <a:extLst>
                    <a:ext uri="{9D8B030D-6E8A-4147-A177-3AD203B41FA5}">
                      <a16:colId xmlns:a16="http://schemas.microsoft.com/office/drawing/2014/main" val="340447439"/>
                    </a:ext>
                  </a:extLst>
                </a:gridCol>
                <a:gridCol w="2306805">
                  <a:extLst>
                    <a:ext uri="{9D8B030D-6E8A-4147-A177-3AD203B41FA5}">
                      <a16:colId xmlns:a16="http://schemas.microsoft.com/office/drawing/2014/main" val="532809142"/>
                    </a:ext>
                  </a:extLst>
                </a:gridCol>
              </a:tblGrid>
              <a:tr h="1620982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300" b="1" i="1" u="non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Nonreproducing individuals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Individuals with gametes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Individuals with embryos/larvae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Individuals after the larvae release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745187"/>
                  </a:ext>
                </a:extLst>
              </a:tr>
              <a:tr h="106110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Final stage of the process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76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extLst>
                  <a:ext uri="{0D108BD9-81ED-4DB2-BD59-A6C34878D82A}">
                    <a16:rowId xmlns:a16="http://schemas.microsoft.com/office/drawing/2014/main" val="2815391504"/>
                  </a:ext>
                </a:extLst>
              </a:tr>
              <a:tr h="1252609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Formation time of the final stage 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76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extLst>
                  <a:ext uri="{0D108BD9-81ED-4DB2-BD59-A6C34878D82A}">
                    <a16:rowId xmlns:a16="http://schemas.microsoft.com/office/drawing/2014/main" val="4083388386"/>
                  </a:ext>
                </a:extLst>
              </a:tr>
              <a:tr h="1246909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Proportion of the cultures with the most progressive stage known for species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76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extLst>
                  <a:ext uri="{0D108BD9-81ED-4DB2-BD59-A6C34878D82A}">
                    <a16:rowId xmlns:a16="http://schemas.microsoft.com/office/drawing/2014/main" val="977818048"/>
                  </a:ext>
                </a:extLst>
              </a:tr>
            </a:tbl>
          </a:graphicData>
        </a:graphic>
      </p:graphicFrame>
      <p:sp>
        <p:nvSpPr>
          <p:cNvPr id="16" name="Объект 4"/>
          <p:cNvSpPr txBox="1">
            <a:spLocks/>
          </p:cNvSpPr>
          <p:nvPr/>
        </p:nvSpPr>
        <p:spPr>
          <a:xfrm>
            <a:off x="214009" y="6179221"/>
            <a:ext cx="11556460" cy="509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dpd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days post dissociation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3">
            <a:extLst>
              <a:ext uri="{FF2B5EF4-FFF2-40B4-BE49-F238E27FC236}">
                <a16:creationId xmlns:a16="http://schemas.microsoft.com/office/drawing/2014/main" id="{B5317C4D-AEA3-4E7E-9DE9-241152C82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7004" y="0"/>
            <a:ext cx="12299004" cy="680937"/>
          </a:xfrm>
        </p:spPr>
        <p:txBody>
          <a:bodyPr/>
          <a:lstStyle/>
          <a:p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Intraspecific variations. Experimental scheme</a:t>
            </a:r>
            <a:endParaRPr lang="ru-RU" sz="4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9277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07004" y="0"/>
            <a:ext cx="12299004" cy="680937"/>
          </a:xfrm>
        </p:spPr>
        <p:txBody>
          <a:bodyPr/>
          <a:lstStyle/>
          <a:p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Intraspecific variations in </a:t>
            </a:r>
            <a:r>
              <a:rPr lang="en-US" sz="4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H. dujardinii 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cell reaggregation</a:t>
            </a:r>
            <a:endParaRPr lang="ru-RU" sz="4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986756"/>
              </p:ext>
            </p:extLst>
          </p:nvPr>
        </p:nvGraphicFramePr>
        <p:xfrm>
          <a:off x="214009" y="905164"/>
          <a:ext cx="11556459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9108">
                  <a:extLst>
                    <a:ext uri="{9D8B030D-6E8A-4147-A177-3AD203B41FA5}">
                      <a16:colId xmlns:a16="http://schemas.microsoft.com/office/drawing/2014/main" val="3287125577"/>
                    </a:ext>
                  </a:extLst>
                </a:gridCol>
                <a:gridCol w="1956341">
                  <a:extLst>
                    <a:ext uri="{9D8B030D-6E8A-4147-A177-3AD203B41FA5}">
                      <a16:colId xmlns:a16="http://schemas.microsoft.com/office/drawing/2014/main" val="3088191182"/>
                    </a:ext>
                  </a:extLst>
                </a:gridCol>
                <a:gridCol w="1757400">
                  <a:extLst>
                    <a:ext uri="{9D8B030D-6E8A-4147-A177-3AD203B41FA5}">
                      <a16:colId xmlns:a16="http://schemas.microsoft.com/office/drawing/2014/main" val="2363184940"/>
                    </a:ext>
                  </a:extLst>
                </a:gridCol>
                <a:gridCol w="2306805">
                  <a:extLst>
                    <a:ext uri="{9D8B030D-6E8A-4147-A177-3AD203B41FA5}">
                      <a16:colId xmlns:a16="http://schemas.microsoft.com/office/drawing/2014/main" val="340447439"/>
                    </a:ext>
                  </a:extLst>
                </a:gridCol>
                <a:gridCol w="2306805">
                  <a:extLst>
                    <a:ext uri="{9D8B030D-6E8A-4147-A177-3AD203B41FA5}">
                      <a16:colId xmlns:a16="http://schemas.microsoft.com/office/drawing/2014/main" val="532809142"/>
                    </a:ext>
                  </a:extLst>
                </a:gridCol>
              </a:tblGrid>
              <a:tr h="1620982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300" b="1" i="1" u="non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Nonreproducing individuals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Individuals with gametes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Individuals with embryos/larvae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Individuals after the larvae release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745187"/>
                  </a:ext>
                </a:extLst>
              </a:tr>
              <a:tr h="106110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Final stage of the process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76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Intact sponge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Intact sponge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Intact sponge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Intact sponge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extLst>
                  <a:ext uri="{0D108BD9-81ED-4DB2-BD59-A6C34878D82A}">
                    <a16:rowId xmlns:a16="http://schemas.microsoft.com/office/drawing/2014/main" val="2815391504"/>
                  </a:ext>
                </a:extLst>
              </a:tr>
              <a:tr h="1252609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Formation time of the final stage 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76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10-13</a:t>
                      </a:r>
                      <a:r>
                        <a:rPr lang="ru-RU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dpd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dpd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ru-RU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dpd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dpd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extLst>
                  <a:ext uri="{0D108BD9-81ED-4DB2-BD59-A6C34878D82A}">
                    <a16:rowId xmlns:a16="http://schemas.microsoft.com/office/drawing/2014/main" val="4083388386"/>
                  </a:ext>
                </a:extLst>
              </a:tr>
              <a:tr h="1246909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Proportion of the cultures with reconstructed sponges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76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extLst>
                  <a:ext uri="{0D108BD9-81ED-4DB2-BD59-A6C34878D82A}">
                    <a16:rowId xmlns:a16="http://schemas.microsoft.com/office/drawing/2014/main" val="977818048"/>
                  </a:ext>
                </a:extLst>
              </a:tr>
            </a:tbl>
          </a:graphicData>
        </a:graphic>
      </p:graphicFrame>
      <p:sp>
        <p:nvSpPr>
          <p:cNvPr id="16" name="Объект 4"/>
          <p:cNvSpPr txBox="1">
            <a:spLocks/>
          </p:cNvSpPr>
          <p:nvPr/>
        </p:nvSpPr>
        <p:spPr>
          <a:xfrm>
            <a:off x="214009" y="6179221"/>
            <a:ext cx="11556460" cy="509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dpd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days post dissociation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35928" y="905164"/>
            <a:ext cx="1958108" cy="5181600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158183" y="905164"/>
            <a:ext cx="4612286" cy="517525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92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07004" y="0"/>
            <a:ext cx="12299004" cy="680937"/>
          </a:xfrm>
        </p:spPr>
        <p:txBody>
          <a:bodyPr/>
          <a:lstStyle/>
          <a:p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Intraspecific variations in </a:t>
            </a:r>
            <a:r>
              <a:rPr lang="en-US" sz="4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H. panicea 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cell reaggregation</a:t>
            </a:r>
            <a:endParaRPr lang="ru-RU" sz="4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14009" y="905164"/>
          <a:ext cx="11556459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9108">
                  <a:extLst>
                    <a:ext uri="{9D8B030D-6E8A-4147-A177-3AD203B41FA5}">
                      <a16:colId xmlns:a16="http://schemas.microsoft.com/office/drawing/2014/main" val="3287125577"/>
                    </a:ext>
                  </a:extLst>
                </a:gridCol>
                <a:gridCol w="1956341">
                  <a:extLst>
                    <a:ext uri="{9D8B030D-6E8A-4147-A177-3AD203B41FA5}">
                      <a16:colId xmlns:a16="http://schemas.microsoft.com/office/drawing/2014/main" val="3088191182"/>
                    </a:ext>
                  </a:extLst>
                </a:gridCol>
                <a:gridCol w="1757400">
                  <a:extLst>
                    <a:ext uri="{9D8B030D-6E8A-4147-A177-3AD203B41FA5}">
                      <a16:colId xmlns:a16="http://schemas.microsoft.com/office/drawing/2014/main" val="2363184940"/>
                    </a:ext>
                  </a:extLst>
                </a:gridCol>
                <a:gridCol w="2306805">
                  <a:extLst>
                    <a:ext uri="{9D8B030D-6E8A-4147-A177-3AD203B41FA5}">
                      <a16:colId xmlns:a16="http://schemas.microsoft.com/office/drawing/2014/main" val="340447439"/>
                    </a:ext>
                  </a:extLst>
                </a:gridCol>
                <a:gridCol w="2306805">
                  <a:extLst>
                    <a:ext uri="{9D8B030D-6E8A-4147-A177-3AD203B41FA5}">
                      <a16:colId xmlns:a16="http://schemas.microsoft.com/office/drawing/2014/main" val="532809142"/>
                    </a:ext>
                  </a:extLst>
                </a:gridCol>
              </a:tblGrid>
              <a:tr h="1620982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300" b="1" i="1" u="non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Nonreproducing individuals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Individuals with gametes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Individuals with embryos/larvae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Individuals after the larvae release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745187"/>
                  </a:ext>
                </a:extLst>
              </a:tr>
              <a:tr h="106110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Final stage of the process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76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 primmorphs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 primmorphs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Early-staged primmorphs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Primary aggregates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extLst>
                  <a:ext uri="{0D108BD9-81ED-4DB2-BD59-A6C34878D82A}">
                    <a16:rowId xmlns:a16="http://schemas.microsoft.com/office/drawing/2014/main" val="2815391504"/>
                  </a:ext>
                </a:extLst>
              </a:tr>
              <a:tr h="1252609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Formation time of the final stage 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76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dpd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7-9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dpd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4-6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dpd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dpd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extLst>
                  <a:ext uri="{0D108BD9-81ED-4DB2-BD59-A6C34878D82A}">
                    <a16:rowId xmlns:a16="http://schemas.microsoft.com/office/drawing/2014/main" val="4083388386"/>
                  </a:ext>
                </a:extLst>
              </a:tr>
              <a:tr h="1246909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Proportion of the cultures with true primmorphs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76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extLst>
                  <a:ext uri="{0D108BD9-81ED-4DB2-BD59-A6C34878D82A}">
                    <a16:rowId xmlns:a16="http://schemas.microsoft.com/office/drawing/2014/main" val="977818048"/>
                  </a:ext>
                </a:extLst>
              </a:tr>
            </a:tbl>
          </a:graphicData>
        </a:graphic>
      </p:graphicFrame>
      <p:sp>
        <p:nvSpPr>
          <p:cNvPr id="16" name="Объект 4"/>
          <p:cNvSpPr txBox="1">
            <a:spLocks/>
          </p:cNvSpPr>
          <p:nvPr/>
        </p:nvSpPr>
        <p:spPr>
          <a:xfrm>
            <a:off x="214009" y="6179221"/>
            <a:ext cx="11556460" cy="509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dpd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days post dissociation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4959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8213"/>
          </a:xfrm>
        </p:spPr>
        <p:txBody>
          <a:bodyPr/>
          <a:lstStyle/>
          <a:p>
            <a:r>
              <a:rPr lang="en-US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ru-RU" sz="4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5716696" y="6170548"/>
            <a:ext cx="138272" cy="197749"/>
          </a:xfrm>
          <a:prstGeom prst="straightConnector1">
            <a:avLst/>
          </a:prstGeom>
          <a:ln w="952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бъект 4">
            <a:extLst>
              <a:ext uri="{FF2B5EF4-FFF2-40B4-BE49-F238E27FC236}">
                <a16:creationId xmlns:a16="http://schemas.microsoft.com/office/drawing/2014/main" id="{66CBD120-49F7-417A-BDBB-37AC5D6A0158}"/>
              </a:ext>
            </a:extLst>
          </p:cNvPr>
          <p:cNvSpPr txBox="1">
            <a:spLocks/>
          </p:cNvSpPr>
          <p:nvPr/>
        </p:nvSpPr>
        <p:spPr>
          <a:xfrm>
            <a:off x="217979" y="1335997"/>
            <a:ext cx="11756042" cy="34920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Sponge cell reaggregation is a good model system for studying the sponge tissue functioning. However, the great interspecific variations complicate the analysis of the process. Our results show that observed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intraspecific variations are at least partially the result of the intraspecific variations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what means that before making any comparisons between cell reaggregation in different species we should fully reveal and understand the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morphogenetic potencies of the cells and multicellular aggregates by studying the process at different stages of species life and reproductive cycles.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Only such approach will allow us to produce the consistent scheme of sponge cell reaggregation.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28F3C03-3A00-4E57-8B4C-B05B7A19497F}"/>
              </a:ext>
            </a:extLst>
          </p:cNvPr>
          <p:cNvSpPr txBox="1">
            <a:spLocks/>
          </p:cNvSpPr>
          <p:nvPr/>
        </p:nvSpPr>
        <p:spPr>
          <a:xfrm>
            <a:off x="378046" y="3009737"/>
            <a:ext cx="11756042" cy="346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7177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3"/>
          <p:cNvSpPr>
            <a:spLocks noGrp="1"/>
          </p:cNvSpPr>
          <p:nvPr>
            <p:ph type="title"/>
          </p:nvPr>
        </p:nvSpPr>
        <p:spPr>
          <a:xfrm>
            <a:off x="1606591" y="110837"/>
            <a:ext cx="9449335" cy="824394"/>
          </a:xfrm>
        </p:spPr>
        <p:txBody>
          <a:bodyPr/>
          <a:lstStyle/>
          <a:p>
            <a:r>
              <a:rPr lang="en-US" sz="6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4">
            <a:extLst>
              <a:ext uri="{FF2B5EF4-FFF2-40B4-BE49-F238E27FC236}">
                <a16:creationId xmlns:a16="http://schemas.microsoft.com/office/drawing/2014/main" id="{6E8362B3-B134-49BE-9D65-0C1074F9C467}"/>
              </a:ext>
            </a:extLst>
          </p:cNvPr>
          <p:cNvSpPr txBox="1">
            <a:spLocks/>
          </p:cNvSpPr>
          <p:nvPr/>
        </p:nvSpPr>
        <p:spPr>
          <a:xfrm>
            <a:off x="3937744" y="908304"/>
            <a:ext cx="6505528" cy="835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Acknowledgments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4">
            <a:extLst>
              <a:ext uri="{FF2B5EF4-FFF2-40B4-BE49-F238E27FC236}">
                <a16:creationId xmlns:a16="http://schemas.microsoft.com/office/drawing/2014/main" id="{E704CC0F-0B1D-4D89-8C96-12BA9418E1B4}"/>
              </a:ext>
            </a:extLst>
          </p:cNvPr>
          <p:cNvSpPr txBox="1">
            <a:spLocks/>
          </p:cNvSpPr>
          <p:nvPr/>
        </p:nvSpPr>
        <p:spPr>
          <a:xfrm>
            <a:off x="-953146" y="4871405"/>
            <a:ext cx="4764474" cy="7092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A.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Tzetlin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director of WSBS MSU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5117C8B-5814-49FC-86DA-6EDDDBD3D6CD}"/>
              </a:ext>
            </a:extLst>
          </p:cNvPr>
          <p:cNvSpPr txBox="1">
            <a:spLocks/>
          </p:cNvSpPr>
          <p:nvPr/>
        </p:nvSpPr>
        <p:spPr>
          <a:xfrm>
            <a:off x="2812374" y="4709934"/>
            <a:ext cx="4104073" cy="835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SCUBA divers of WSBS MSU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assistance in sponge collection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4">
            <a:extLst>
              <a:ext uri="{FF2B5EF4-FFF2-40B4-BE49-F238E27FC236}">
                <a16:creationId xmlns:a16="http://schemas.microsoft.com/office/drawing/2014/main" id="{55E892DC-2E7D-4CA9-AD06-F571CD0512B3}"/>
              </a:ext>
            </a:extLst>
          </p:cNvPr>
          <p:cNvSpPr txBox="1">
            <a:spLocks/>
          </p:cNvSpPr>
          <p:nvPr/>
        </p:nvSpPr>
        <p:spPr>
          <a:xfrm>
            <a:off x="6670374" y="4391565"/>
            <a:ext cx="5637310" cy="9898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 staff of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Microscopy Laboratory of the Shared Facilities Center MSU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assistance with electron microscopy studies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8793FB-C47C-4FE2-A1A0-6757D1456C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6377" y="2167707"/>
            <a:ext cx="3216065" cy="24614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649D51-3E41-4A92-99DC-2D2D9A7EA2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2350" y="1680522"/>
            <a:ext cx="3392412" cy="26229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6D6025-C885-4E8A-A86C-57CB11692F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653" y="1676534"/>
            <a:ext cx="2116875" cy="318327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D6D8431-DA9F-40EA-9EE1-DDA89F41810A}"/>
              </a:ext>
            </a:extLst>
          </p:cNvPr>
          <p:cNvSpPr/>
          <p:nvPr/>
        </p:nvSpPr>
        <p:spPr>
          <a:xfrm>
            <a:off x="370653" y="58616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study was supported by the </a:t>
            </a: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Russian Foundation of Basic Research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(project no. </a:t>
            </a: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16-34-00145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dirty="0"/>
          </a:p>
        </p:txBody>
      </p:sp>
      <p:pic>
        <p:nvPicPr>
          <p:cNvPr id="11" name="Image 2">
            <a:extLst>
              <a:ext uri="{FF2B5EF4-FFF2-40B4-BE49-F238E27FC236}">
                <a16:creationId xmlns:a16="http://schemas.microsoft.com/office/drawing/2014/main" id="{DA194E3F-9F19-4D2B-8C86-99A8E16AFF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6875" y="5558330"/>
            <a:ext cx="2557620" cy="117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1450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53000" y="0"/>
            <a:ext cx="8229600" cy="680937"/>
          </a:xfrm>
        </p:spPr>
        <p:txBody>
          <a:bodyPr/>
          <a:lstStyle/>
          <a:p>
            <a:r>
              <a:rPr lang="en-US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Studied material</a:t>
            </a:r>
            <a:endParaRPr lang="ru-RU" sz="4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352369"/>
              </p:ext>
            </p:extLst>
          </p:nvPr>
        </p:nvGraphicFramePr>
        <p:xfrm>
          <a:off x="892686" y="687619"/>
          <a:ext cx="10350228" cy="6093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0076">
                  <a:extLst>
                    <a:ext uri="{9D8B030D-6E8A-4147-A177-3AD203B41FA5}">
                      <a16:colId xmlns:a16="http://schemas.microsoft.com/office/drawing/2014/main" val="2863076051"/>
                    </a:ext>
                  </a:extLst>
                </a:gridCol>
                <a:gridCol w="3450076">
                  <a:extLst>
                    <a:ext uri="{9D8B030D-6E8A-4147-A177-3AD203B41FA5}">
                      <a16:colId xmlns:a16="http://schemas.microsoft.com/office/drawing/2014/main" val="1454761905"/>
                    </a:ext>
                  </a:extLst>
                </a:gridCol>
                <a:gridCol w="3450076">
                  <a:extLst>
                    <a:ext uri="{9D8B030D-6E8A-4147-A177-3AD203B41FA5}">
                      <a16:colId xmlns:a16="http://schemas.microsoft.com/office/drawing/2014/main" val="620843653"/>
                    </a:ext>
                  </a:extLst>
                </a:gridCol>
              </a:tblGrid>
              <a:tr h="1734444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Species</a:t>
                      </a:r>
                      <a:endParaRPr lang="ru-RU" sz="2300" dirty="0"/>
                    </a:p>
                  </a:txBody>
                  <a:tcPr marL="116441" marR="116441" marT="58220" marB="582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Number of individuals</a:t>
                      </a:r>
                      <a:endParaRPr lang="ru-RU" sz="2300" dirty="0"/>
                    </a:p>
                  </a:txBody>
                  <a:tcPr marL="116441" marR="116441" marT="58220" marB="582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Number of cell cultures</a:t>
                      </a:r>
                      <a:endParaRPr lang="ru-RU" sz="2300" dirty="0"/>
                    </a:p>
                  </a:txBody>
                  <a:tcPr marL="116441" marR="116441" marT="58220" marB="58220" anchor="ctr"/>
                </a:tc>
                <a:extLst>
                  <a:ext uri="{0D108BD9-81ED-4DB2-BD59-A6C34878D82A}">
                    <a16:rowId xmlns:a16="http://schemas.microsoft.com/office/drawing/2014/main" val="3316157799"/>
                  </a:ext>
                </a:extLst>
              </a:tr>
              <a:tr h="871736">
                <a:tc>
                  <a:txBody>
                    <a:bodyPr/>
                    <a:lstStyle/>
                    <a:p>
                      <a:r>
                        <a:rPr lang="en-US" sz="2300" i="1" dirty="0"/>
                        <a:t>Leucosolenia</a:t>
                      </a:r>
                      <a:r>
                        <a:rPr lang="en-US" sz="2300" i="1" baseline="0" dirty="0"/>
                        <a:t> complicata</a:t>
                      </a:r>
                      <a:endParaRPr lang="ru-RU" sz="2300" i="1" dirty="0"/>
                    </a:p>
                  </a:txBody>
                  <a:tcPr marL="116441" marR="116441" marT="58220" marB="582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/>
                        <a:t>2</a:t>
                      </a:r>
                      <a:r>
                        <a:rPr lang="ru-RU" sz="2300" b="1" dirty="0"/>
                        <a:t>4</a:t>
                      </a:r>
                    </a:p>
                  </a:txBody>
                  <a:tcPr marL="116441" marR="116441" marT="58220" marB="582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/>
                        <a:t>32</a:t>
                      </a:r>
                      <a:endParaRPr lang="ru-RU" sz="2300" b="1" dirty="0"/>
                    </a:p>
                  </a:txBody>
                  <a:tcPr marL="116441" marR="116441" marT="58220" marB="58220" anchor="ctr"/>
                </a:tc>
                <a:extLst>
                  <a:ext uri="{0D108BD9-81ED-4DB2-BD59-A6C34878D82A}">
                    <a16:rowId xmlns:a16="http://schemas.microsoft.com/office/drawing/2014/main" val="1839310610"/>
                  </a:ext>
                </a:extLst>
              </a:tr>
              <a:tr h="871736">
                <a:tc>
                  <a:txBody>
                    <a:bodyPr/>
                    <a:lstStyle/>
                    <a:p>
                      <a:r>
                        <a:rPr lang="en-US" sz="2300" i="1" dirty="0"/>
                        <a:t>Haliclona</a:t>
                      </a:r>
                      <a:r>
                        <a:rPr lang="en-US" sz="2300" i="1" baseline="0" dirty="0"/>
                        <a:t> aquaeductus</a:t>
                      </a:r>
                      <a:endParaRPr lang="ru-RU" sz="2300" i="1" dirty="0"/>
                    </a:p>
                  </a:txBody>
                  <a:tcPr marL="116441" marR="116441" marT="58220" marB="582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/>
                        <a:t>8</a:t>
                      </a:r>
                      <a:endParaRPr lang="ru-RU" sz="2300" b="1" dirty="0"/>
                    </a:p>
                  </a:txBody>
                  <a:tcPr marL="116441" marR="116441" marT="58220" marB="582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/>
                        <a:t>47</a:t>
                      </a:r>
                      <a:endParaRPr lang="ru-RU" sz="2300" b="1" dirty="0"/>
                    </a:p>
                  </a:txBody>
                  <a:tcPr marL="116441" marR="116441" marT="58220" marB="58220" anchor="ctr"/>
                </a:tc>
                <a:extLst>
                  <a:ext uri="{0D108BD9-81ED-4DB2-BD59-A6C34878D82A}">
                    <a16:rowId xmlns:a16="http://schemas.microsoft.com/office/drawing/2014/main" val="1055663702"/>
                  </a:ext>
                </a:extLst>
              </a:tr>
              <a:tr h="871736">
                <a:tc>
                  <a:txBody>
                    <a:bodyPr/>
                    <a:lstStyle/>
                    <a:p>
                      <a:r>
                        <a:rPr lang="en-US" sz="2300" i="1" dirty="0"/>
                        <a:t>Halichondria</a:t>
                      </a:r>
                      <a:r>
                        <a:rPr lang="en-US" sz="2300" i="1" baseline="0" dirty="0"/>
                        <a:t> panicea</a:t>
                      </a:r>
                      <a:endParaRPr lang="ru-RU" sz="2300" i="1" dirty="0"/>
                    </a:p>
                  </a:txBody>
                  <a:tcPr marL="116441" marR="116441" marT="58220" marB="582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/>
                        <a:t>40</a:t>
                      </a:r>
                      <a:endParaRPr lang="ru-RU" sz="2300" b="1" dirty="0"/>
                    </a:p>
                  </a:txBody>
                  <a:tcPr marL="116441" marR="116441" marT="58220" marB="582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/>
                        <a:t>208</a:t>
                      </a:r>
                      <a:endParaRPr lang="ru-RU" sz="2300" b="1" dirty="0"/>
                    </a:p>
                  </a:txBody>
                  <a:tcPr marL="116441" marR="116441" marT="58220" marB="58220" anchor="ctr"/>
                </a:tc>
                <a:extLst>
                  <a:ext uri="{0D108BD9-81ED-4DB2-BD59-A6C34878D82A}">
                    <a16:rowId xmlns:a16="http://schemas.microsoft.com/office/drawing/2014/main" val="1738786163"/>
                  </a:ext>
                </a:extLst>
              </a:tr>
              <a:tr h="871736">
                <a:tc>
                  <a:txBody>
                    <a:bodyPr/>
                    <a:lstStyle/>
                    <a:p>
                      <a:r>
                        <a:rPr lang="en-US" sz="2300" i="1" dirty="0"/>
                        <a:t>Halisarca dujardinii</a:t>
                      </a:r>
                      <a:endParaRPr lang="ru-RU" sz="2300" i="1" dirty="0"/>
                    </a:p>
                  </a:txBody>
                  <a:tcPr marL="116441" marR="116441" marT="58220" marB="582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/>
                        <a:t>4</a:t>
                      </a:r>
                      <a:r>
                        <a:rPr lang="ru-RU" sz="2300" b="1"/>
                        <a:t>3</a:t>
                      </a:r>
                      <a:endParaRPr lang="ru-RU" sz="2300" b="1" dirty="0"/>
                    </a:p>
                  </a:txBody>
                  <a:tcPr marL="116441" marR="116441" marT="58220" marB="582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/>
                        <a:t>127</a:t>
                      </a:r>
                      <a:endParaRPr lang="ru-RU" sz="2300" b="1" dirty="0"/>
                    </a:p>
                  </a:txBody>
                  <a:tcPr marL="116441" marR="116441" marT="58220" marB="58220" anchor="ctr"/>
                </a:tc>
                <a:extLst>
                  <a:ext uri="{0D108BD9-81ED-4DB2-BD59-A6C34878D82A}">
                    <a16:rowId xmlns:a16="http://schemas.microsoft.com/office/drawing/2014/main" val="648262421"/>
                  </a:ext>
                </a:extLst>
              </a:tr>
              <a:tr h="871736">
                <a:tc>
                  <a:txBody>
                    <a:bodyPr/>
                    <a:lstStyle/>
                    <a:p>
                      <a:r>
                        <a:rPr lang="en-US" sz="3100" b="1" i="0" dirty="0"/>
                        <a:t>Total</a:t>
                      </a:r>
                      <a:endParaRPr lang="ru-RU" sz="3100" b="1" i="0" dirty="0"/>
                    </a:p>
                  </a:txBody>
                  <a:tcPr marL="116441" marR="116441" marT="58220" marB="582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100" b="1" dirty="0"/>
                        <a:t>11</a:t>
                      </a:r>
                      <a:r>
                        <a:rPr lang="en-US" sz="3100" b="1" dirty="0"/>
                        <a:t>5</a:t>
                      </a:r>
                      <a:endParaRPr lang="ru-RU" sz="3100" b="1" dirty="0"/>
                    </a:p>
                  </a:txBody>
                  <a:tcPr marL="116441" marR="116441" marT="58220" marB="582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100" b="1" dirty="0"/>
                        <a:t>414</a:t>
                      </a:r>
                    </a:p>
                  </a:txBody>
                  <a:tcPr marL="116441" marR="116441" marT="58220" marB="58220" anchor="ctr"/>
                </a:tc>
                <a:extLst>
                  <a:ext uri="{0D108BD9-81ED-4DB2-BD59-A6C34878D82A}">
                    <a16:rowId xmlns:a16="http://schemas.microsoft.com/office/drawing/2014/main" val="63613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6860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802337"/>
              </p:ext>
            </p:extLst>
          </p:nvPr>
        </p:nvGraphicFramePr>
        <p:xfrm>
          <a:off x="186300" y="1394692"/>
          <a:ext cx="11556459" cy="3934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9108">
                  <a:extLst>
                    <a:ext uri="{9D8B030D-6E8A-4147-A177-3AD203B41FA5}">
                      <a16:colId xmlns:a16="http://schemas.microsoft.com/office/drawing/2014/main" val="3287125577"/>
                    </a:ext>
                  </a:extLst>
                </a:gridCol>
                <a:gridCol w="1956341">
                  <a:extLst>
                    <a:ext uri="{9D8B030D-6E8A-4147-A177-3AD203B41FA5}">
                      <a16:colId xmlns:a16="http://schemas.microsoft.com/office/drawing/2014/main" val="3088191182"/>
                    </a:ext>
                  </a:extLst>
                </a:gridCol>
                <a:gridCol w="1757400">
                  <a:extLst>
                    <a:ext uri="{9D8B030D-6E8A-4147-A177-3AD203B41FA5}">
                      <a16:colId xmlns:a16="http://schemas.microsoft.com/office/drawing/2014/main" val="2363184940"/>
                    </a:ext>
                  </a:extLst>
                </a:gridCol>
                <a:gridCol w="2306805">
                  <a:extLst>
                    <a:ext uri="{9D8B030D-6E8A-4147-A177-3AD203B41FA5}">
                      <a16:colId xmlns:a16="http://schemas.microsoft.com/office/drawing/2014/main" val="340447439"/>
                    </a:ext>
                  </a:extLst>
                </a:gridCol>
                <a:gridCol w="2306805">
                  <a:extLst>
                    <a:ext uri="{9D8B030D-6E8A-4147-A177-3AD203B41FA5}">
                      <a16:colId xmlns:a16="http://schemas.microsoft.com/office/drawing/2014/main" val="532809142"/>
                    </a:ext>
                  </a:extLst>
                </a:gridCol>
              </a:tblGrid>
              <a:tr h="1620982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300" b="1" i="1" u="non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Nonreproducing individuals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Individuals with gametes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Individuals with embryos/larvae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Individuals after the larvae release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745187"/>
                  </a:ext>
                </a:extLst>
              </a:tr>
              <a:tr h="1061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H. panicea</a:t>
                      </a:r>
                      <a:endParaRPr lang="ru-RU" sz="2800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76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extLst>
                  <a:ext uri="{0D108BD9-81ED-4DB2-BD59-A6C34878D82A}">
                    <a16:rowId xmlns:a16="http://schemas.microsoft.com/office/drawing/2014/main" val="2815391504"/>
                  </a:ext>
                </a:extLst>
              </a:tr>
              <a:tr h="1252609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H. dujardinii</a:t>
                      </a:r>
                      <a:endParaRPr lang="ru-RU" sz="2800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76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extLst>
                  <a:ext uri="{0D108BD9-81ED-4DB2-BD59-A6C34878D82A}">
                    <a16:rowId xmlns:a16="http://schemas.microsoft.com/office/drawing/2014/main" val="4083388386"/>
                  </a:ext>
                </a:extLst>
              </a:tr>
            </a:tbl>
          </a:graphicData>
        </a:graphic>
      </p:graphicFrame>
      <p:sp>
        <p:nvSpPr>
          <p:cNvPr id="11" name="Заголовок 3">
            <a:extLst>
              <a:ext uri="{FF2B5EF4-FFF2-40B4-BE49-F238E27FC236}">
                <a16:creationId xmlns:a16="http://schemas.microsoft.com/office/drawing/2014/main" id="{36BD6189-FC4E-4350-9598-15BA0D289EE1}"/>
              </a:ext>
            </a:extLst>
          </p:cNvPr>
          <p:cNvSpPr txBox="1">
            <a:spLocks/>
          </p:cNvSpPr>
          <p:nvPr/>
        </p:nvSpPr>
        <p:spPr>
          <a:xfrm>
            <a:off x="1953000" y="267855"/>
            <a:ext cx="8229600" cy="6809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Studied material</a:t>
            </a:r>
            <a:endParaRPr lang="ru-RU" sz="4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990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8213"/>
          </a:xfrm>
        </p:spPr>
        <p:txBody>
          <a:bodyPr/>
          <a:lstStyle/>
          <a:p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Primary multicellular aggregates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4"/>
          <p:cNvSpPr txBox="1">
            <a:spLocks/>
          </p:cNvSpPr>
          <p:nvPr/>
        </p:nvSpPr>
        <p:spPr>
          <a:xfrm>
            <a:off x="6668342" y="1106264"/>
            <a:ext cx="5298056" cy="535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typical size is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100-300 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shape is various - from round to complex branching.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surface is rough.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Aggregates have no surface epithelium.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Aggregates have no internal structure.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5716696" y="6170548"/>
            <a:ext cx="138272" cy="197749"/>
          </a:xfrm>
          <a:prstGeom prst="straightConnector1">
            <a:avLst/>
          </a:prstGeom>
          <a:ln w="952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52" y="4009911"/>
            <a:ext cx="2765666" cy="24497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413" y="768167"/>
            <a:ext cx="3317207" cy="27032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51" y="768167"/>
            <a:ext cx="2792063" cy="2703241"/>
          </a:xfrm>
          <a:prstGeom prst="rect">
            <a:avLst/>
          </a:prstGeom>
        </p:spPr>
      </p:pic>
      <p:sp>
        <p:nvSpPr>
          <p:cNvPr id="12" name="Объект 4"/>
          <p:cNvSpPr txBox="1">
            <a:spLocks/>
          </p:cNvSpPr>
          <p:nvPr/>
        </p:nvSpPr>
        <p:spPr>
          <a:xfrm>
            <a:off x="3523822" y="6398942"/>
            <a:ext cx="2782111" cy="507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complicata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(24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hpd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3390048" y="3403312"/>
            <a:ext cx="3049660" cy="507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H.</a:t>
            </a:r>
            <a:r>
              <a:rPr kumimoji="0" lang="ru-RU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aquaeductus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(24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hpd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Объект 4"/>
          <p:cNvSpPr txBox="1">
            <a:spLocks/>
          </p:cNvSpPr>
          <p:nvPr/>
        </p:nvSpPr>
        <p:spPr>
          <a:xfrm>
            <a:off x="278654" y="6398942"/>
            <a:ext cx="2782111" cy="507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H. panicea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(24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hpd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Объект 4"/>
          <p:cNvSpPr txBox="1">
            <a:spLocks/>
          </p:cNvSpPr>
          <p:nvPr/>
        </p:nvSpPr>
        <p:spPr>
          <a:xfrm>
            <a:off x="291852" y="3403311"/>
            <a:ext cx="2782111" cy="507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H. dujardinii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hpd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1276" y="3941690"/>
            <a:ext cx="2737480" cy="2526233"/>
          </a:xfrm>
          <a:prstGeom prst="rect">
            <a:avLst/>
          </a:prstGeom>
        </p:spPr>
      </p:pic>
      <p:sp>
        <p:nvSpPr>
          <p:cNvPr id="17" name="Объект 4">
            <a:extLst>
              <a:ext uri="{FF2B5EF4-FFF2-40B4-BE49-F238E27FC236}">
                <a16:creationId xmlns:a16="http://schemas.microsoft.com/office/drawing/2014/main" id="{193319A3-C414-477A-A5A2-D6BD866622E5}"/>
              </a:ext>
            </a:extLst>
          </p:cNvPr>
          <p:cNvSpPr txBox="1">
            <a:spLocks/>
          </p:cNvSpPr>
          <p:nvPr/>
        </p:nvSpPr>
        <p:spPr>
          <a:xfrm>
            <a:off x="6780432" y="6339474"/>
            <a:ext cx="3527349" cy="509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hpd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hours post dissociation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FFC154-A432-41DA-ABA3-5FF56E37E6BC}"/>
              </a:ext>
            </a:extLst>
          </p:cNvPr>
          <p:cNvSpPr txBox="1"/>
          <p:nvPr/>
        </p:nvSpPr>
        <p:spPr>
          <a:xfrm>
            <a:off x="194451" y="2995560"/>
            <a:ext cx="701475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D7C1AA-AAF4-4A96-A76D-72985F0F9838}"/>
              </a:ext>
            </a:extLst>
          </p:cNvPr>
          <p:cNvSpPr txBox="1"/>
          <p:nvPr/>
        </p:nvSpPr>
        <p:spPr>
          <a:xfrm>
            <a:off x="3170778" y="3050976"/>
            <a:ext cx="701475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6EF215-F531-487E-9415-6166666F0502}"/>
              </a:ext>
            </a:extLst>
          </p:cNvPr>
          <p:cNvSpPr txBox="1"/>
          <p:nvPr/>
        </p:nvSpPr>
        <p:spPr>
          <a:xfrm>
            <a:off x="231395" y="6009663"/>
            <a:ext cx="701475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D3DA71-CF02-46EA-B0D4-125A75337C22}"/>
              </a:ext>
            </a:extLst>
          </p:cNvPr>
          <p:cNvSpPr txBox="1"/>
          <p:nvPr/>
        </p:nvSpPr>
        <p:spPr>
          <a:xfrm>
            <a:off x="3521515" y="5927831"/>
            <a:ext cx="701475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064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198" y="894335"/>
            <a:ext cx="5043298" cy="27672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3955" y="3428901"/>
            <a:ext cx="4149971" cy="3345356"/>
          </a:xfrm>
          <a:prstGeom prst="rect">
            <a:avLst/>
          </a:prstGeom>
        </p:spPr>
      </p:pic>
      <p:sp>
        <p:nvSpPr>
          <p:cNvPr id="16" name="Заголовок 3">
            <a:extLst>
              <a:ext uri="{FF2B5EF4-FFF2-40B4-BE49-F238E27FC236}">
                <a16:creationId xmlns:a16="http://schemas.microsoft.com/office/drawing/2014/main" id="{7A2B613D-7BF6-413B-B764-A9BB6514DDC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78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Primary multicellular aggregates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4">
            <a:extLst>
              <a:ext uri="{FF2B5EF4-FFF2-40B4-BE49-F238E27FC236}">
                <a16:creationId xmlns:a16="http://schemas.microsoft.com/office/drawing/2014/main" id="{EACB4D2D-CF4E-490C-9889-A887AA17ECD0}"/>
              </a:ext>
            </a:extLst>
          </p:cNvPr>
          <p:cNvSpPr txBox="1">
            <a:spLocks/>
          </p:cNvSpPr>
          <p:nvPr/>
        </p:nvSpPr>
        <p:spPr>
          <a:xfrm>
            <a:off x="6585215" y="1100945"/>
            <a:ext cx="5298056" cy="535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typical size is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100-300 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shape is various - from round to complex branching.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surface is rough.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Aggregates have no surface epithelium.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Aggregates have no internal structure.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330011-C7C4-43ED-86E6-026381307919}"/>
              </a:ext>
            </a:extLst>
          </p:cNvPr>
          <p:cNvSpPr txBox="1"/>
          <p:nvPr/>
        </p:nvSpPr>
        <p:spPr>
          <a:xfrm>
            <a:off x="354761" y="3090347"/>
            <a:ext cx="1058157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127FE7-0724-424E-AD8E-F056C3C001A8}"/>
              </a:ext>
            </a:extLst>
          </p:cNvPr>
          <p:cNvSpPr txBox="1"/>
          <p:nvPr/>
        </p:nvSpPr>
        <p:spPr>
          <a:xfrm>
            <a:off x="2492980" y="6068824"/>
            <a:ext cx="1058157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151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292F54D4-A598-4C7C-B89D-C112991DB2BA}"/>
              </a:ext>
            </a:extLst>
          </p:cNvPr>
          <p:cNvSpPr txBox="1">
            <a:spLocks/>
          </p:cNvSpPr>
          <p:nvPr/>
        </p:nvSpPr>
        <p:spPr>
          <a:xfrm>
            <a:off x="4353830" y="946467"/>
            <a:ext cx="2597687" cy="47847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Primary aggregates</a:t>
            </a:r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E66F7E3A-649A-4409-A0BD-131A73D78D0C}"/>
              </a:ext>
            </a:extLst>
          </p:cNvPr>
          <p:cNvSpPr txBox="1">
            <a:spLocks/>
          </p:cNvSpPr>
          <p:nvPr/>
        </p:nvSpPr>
        <p:spPr>
          <a:xfrm>
            <a:off x="4353830" y="122056"/>
            <a:ext cx="2597687" cy="47847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Cell suspension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6973EA84-C93B-42E0-9463-07A7E4EAF5D5}"/>
              </a:ext>
            </a:extLst>
          </p:cNvPr>
          <p:cNvCxnSpPr>
            <a:cxnSpLocks/>
          </p:cNvCxnSpPr>
          <p:nvPr/>
        </p:nvCxnSpPr>
        <p:spPr>
          <a:xfrm>
            <a:off x="5583171" y="600529"/>
            <a:ext cx="0" cy="313871"/>
          </a:xfrm>
          <a:prstGeom prst="straightConnector1">
            <a:avLst/>
          </a:prstGeom>
          <a:ln w="952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D31DB89-AAE8-4185-AF10-12DAAC4809A2}"/>
              </a:ext>
            </a:extLst>
          </p:cNvPr>
          <p:cNvCxnSpPr>
            <a:cxnSpLocks/>
          </p:cNvCxnSpPr>
          <p:nvPr/>
        </p:nvCxnSpPr>
        <p:spPr>
          <a:xfrm>
            <a:off x="2782957" y="1424940"/>
            <a:ext cx="42876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бъект 4">
            <a:extLst>
              <a:ext uri="{FF2B5EF4-FFF2-40B4-BE49-F238E27FC236}">
                <a16:creationId xmlns:a16="http://schemas.microsoft.com/office/drawing/2014/main" id="{2FA23D2A-8845-4883-ADCD-EA62BFE75DF1}"/>
              </a:ext>
            </a:extLst>
          </p:cNvPr>
          <p:cNvSpPr txBox="1">
            <a:spLocks/>
          </p:cNvSpPr>
          <p:nvPr/>
        </p:nvSpPr>
        <p:spPr>
          <a:xfrm>
            <a:off x="0" y="1185703"/>
            <a:ext cx="2872590" cy="67291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Developmental stop-point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sp)</a:t>
            </a: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76D03788-75E5-4B08-9E5C-C2063A5421D5}"/>
              </a:ext>
            </a:extLst>
          </p:cNvPr>
          <p:cNvSpPr/>
          <p:nvPr/>
        </p:nvSpPr>
        <p:spPr>
          <a:xfrm>
            <a:off x="10541272" y="5832978"/>
            <a:ext cx="15376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data</a:t>
            </a:r>
          </a:p>
          <a:p>
            <a:pPr algn="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data</a:t>
            </a:r>
          </a:p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 - species</a:t>
            </a:r>
          </a:p>
        </p:txBody>
      </p:sp>
    </p:spTree>
    <p:extLst>
      <p:ext uri="{BB962C8B-B14F-4D97-AF65-F5344CB8AC3E}">
        <p14:creationId xmlns:p14="http://schemas.microsoft.com/office/powerpoint/2010/main" val="2278366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292F54D4-A598-4C7C-B89D-C112991DB2BA}"/>
              </a:ext>
            </a:extLst>
          </p:cNvPr>
          <p:cNvSpPr txBox="1">
            <a:spLocks/>
          </p:cNvSpPr>
          <p:nvPr/>
        </p:nvSpPr>
        <p:spPr>
          <a:xfrm>
            <a:off x="4353830" y="946467"/>
            <a:ext cx="2597687" cy="47847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Primary aggregates</a:t>
            </a:r>
          </a:p>
        </p:txBody>
      </p:sp>
      <p:sp>
        <p:nvSpPr>
          <p:cNvPr id="9" name="Объект 4">
            <a:extLst>
              <a:ext uri="{FF2B5EF4-FFF2-40B4-BE49-F238E27FC236}">
                <a16:creationId xmlns:a16="http://schemas.microsoft.com/office/drawing/2014/main" id="{AE61AADE-63CC-41C9-BBC5-AC3F9FB2DDCD}"/>
              </a:ext>
            </a:extLst>
          </p:cNvPr>
          <p:cNvSpPr txBox="1">
            <a:spLocks/>
          </p:cNvSpPr>
          <p:nvPr/>
        </p:nvSpPr>
        <p:spPr>
          <a:xfrm>
            <a:off x="3478695" y="1736915"/>
            <a:ext cx="4377333" cy="195050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Primmorphs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 Early-staged primmorphs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 True primmorphs</a:t>
            </a:r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E66F7E3A-649A-4409-A0BD-131A73D78D0C}"/>
              </a:ext>
            </a:extLst>
          </p:cNvPr>
          <p:cNvSpPr txBox="1">
            <a:spLocks/>
          </p:cNvSpPr>
          <p:nvPr/>
        </p:nvSpPr>
        <p:spPr>
          <a:xfrm>
            <a:off x="4353830" y="122056"/>
            <a:ext cx="2597687" cy="47847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Cell suspension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6973EA84-C93B-42E0-9463-07A7E4EAF5D5}"/>
              </a:ext>
            </a:extLst>
          </p:cNvPr>
          <p:cNvCxnSpPr>
            <a:cxnSpLocks/>
          </p:cNvCxnSpPr>
          <p:nvPr/>
        </p:nvCxnSpPr>
        <p:spPr>
          <a:xfrm>
            <a:off x="5583171" y="600529"/>
            <a:ext cx="0" cy="313871"/>
          </a:xfrm>
          <a:prstGeom prst="straightConnector1">
            <a:avLst/>
          </a:prstGeom>
          <a:ln w="952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41245075-9CE9-4D55-AA8E-D599F33C821D}"/>
              </a:ext>
            </a:extLst>
          </p:cNvPr>
          <p:cNvCxnSpPr>
            <a:cxnSpLocks/>
          </p:cNvCxnSpPr>
          <p:nvPr/>
        </p:nvCxnSpPr>
        <p:spPr>
          <a:xfrm>
            <a:off x="5606707" y="2712166"/>
            <a:ext cx="0" cy="5764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B0C4B34B-1659-422E-8336-324CA71D0E69}"/>
              </a:ext>
            </a:extLst>
          </p:cNvPr>
          <p:cNvCxnSpPr>
            <a:cxnSpLocks/>
          </p:cNvCxnSpPr>
          <p:nvPr/>
        </p:nvCxnSpPr>
        <p:spPr>
          <a:xfrm>
            <a:off x="5583171" y="1424940"/>
            <a:ext cx="0" cy="313871"/>
          </a:xfrm>
          <a:prstGeom prst="straightConnector1">
            <a:avLst/>
          </a:prstGeom>
          <a:ln w="952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D31DB89-AAE8-4185-AF10-12DAAC4809A2}"/>
              </a:ext>
            </a:extLst>
          </p:cNvPr>
          <p:cNvCxnSpPr>
            <a:cxnSpLocks/>
          </p:cNvCxnSpPr>
          <p:nvPr/>
        </p:nvCxnSpPr>
        <p:spPr>
          <a:xfrm>
            <a:off x="2782957" y="1424940"/>
            <a:ext cx="42876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бъект 4">
            <a:extLst>
              <a:ext uri="{FF2B5EF4-FFF2-40B4-BE49-F238E27FC236}">
                <a16:creationId xmlns:a16="http://schemas.microsoft.com/office/drawing/2014/main" id="{2FA23D2A-8845-4883-ADCD-EA62BFE75DF1}"/>
              </a:ext>
            </a:extLst>
          </p:cNvPr>
          <p:cNvSpPr txBox="1">
            <a:spLocks/>
          </p:cNvSpPr>
          <p:nvPr/>
        </p:nvSpPr>
        <p:spPr>
          <a:xfrm>
            <a:off x="0" y="1185703"/>
            <a:ext cx="2872590" cy="67291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Developmental stop-point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sp)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2D26DA8-D9FA-465F-AF51-134300912DE8}"/>
              </a:ext>
            </a:extLst>
          </p:cNvPr>
          <p:cNvSpPr/>
          <p:nvPr/>
        </p:nvSpPr>
        <p:spPr>
          <a:xfrm>
            <a:off x="10654336" y="5934670"/>
            <a:ext cx="15376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data</a:t>
            </a:r>
          </a:p>
          <a:p>
            <a:pPr algn="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data</a:t>
            </a:r>
          </a:p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 - species</a:t>
            </a:r>
          </a:p>
        </p:txBody>
      </p:sp>
    </p:spTree>
    <p:extLst>
      <p:ext uri="{BB962C8B-B14F-4D97-AF65-F5344CB8AC3E}">
        <p14:creationId xmlns:p14="http://schemas.microsoft.com/office/powerpoint/2010/main" val="3674309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8213"/>
          </a:xfrm>
        </p:spPr>
        <p:txBody>
          <a:bodyPr/>
          <a:lstStyle/>
          <a:p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Early-staged primmorphs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4"/>
          <p:cNvSpPr txBox="1">
            <a:spLocks/>
          </p:cNvSpPr>
          <p:nvPr/>
        </p:nvSpPr>
        <p:spPr>
          <a:xfrm>
            <a:off x="4345409" y="739911"/>
            <a:ext cx="6493163" cy="160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/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shape is almost spherical, but surface is rough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epithelization begins - few exopinacocytes are scattered on the surface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5716696" y="6170548"/>
            <a:ext cx="138272" cy="197749"/>
          </a:xfrm>
          <a:prstGeom prst="straightConnector1">
            <a:avLst/>
          </a:prstGeom>
          <a:ln w="952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бъект 4"/>
          <p:cNvSpPr txBox="1">
            <a:spLocks/>
          </p:cNvSpPr>
          <p:nvPr/>
        </p:nvSpPr>
        <p:spPr>
          <a:xfrm>
            <a:off x="-59961" y="5137265"/>
            <a:ext cx="3786909" cy="721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panicea 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early-staged 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primmorphs</a:t>
            </a:r>
            <a:r>
              <a:rPr lang="en-US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3" y="872423"/>
            <a:ext cx="4220762" cy="426484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E0855D-3023-4D2C-BAC5-21E4A80A61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2004" y="2346468"/>
            <a:ext cx="4489460" cy="4017035"/>
          </a:xfrm>
          <a:prstGeom prst="rect">
            <a:avLst/>
          </a:prstGeom>
        </p:spPr>
      </p:pic>
      <p:sp>
        <p:nvSpPr>
          <p:cNvPr id="9" name="Объект 4">
            <a:extLst>
              <a:ext uri="{FF2B5EF4-FFF2-40B4-BE49-F238E27FC236}">
                <a16:creationId xmlns:a16="http://schemas.microsoft.com/office/drawing/2014/main" id="{3D2E4F26-3B4C-41F8-A65A-D4D9E8DE10F6}"/>
              </a:ext>
            </a:extLst>
          </p:cNvPr>
          <p:cNvSpPr txBox="1">
            <a:spLocks/>
          </p:cNvSpPr>
          <p:nvPr/>
        </p:nvSpPr>
        <p:spPr>
          <a:xfrm>
            <a:off x="6096000" y="6363503"/>
            <a:ext cx="6041468" cy="3557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Exopinacocytes on the surface of </a:t>
            </a:r>
            <a:r>
              <a:rPr lang="en-US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dujardinii 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early-staged primmorph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4E7F32-DF50-40A4-BCF3-84D95B17FBB2}"/>
              </a:ext>
            </a:extLst>
          </p:cNvPr>
          <p:cNvSpPr txBox="1"/>
          <p:nvPr/>
        </p:nvSpPr>
        <p:spPr>
          <a:xfrm>
            <a:off x="102087" y="4536162"/>
            <a:ext cx="132031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3690F3-B155-4A62-8499-935BC22B6F5B}"/>
              </a:ext>
            </a:extLst>
          </p:cNvPr>
          <p:cNvSpPr txBox="1"/>
          <p:nvPr/>
        </p:nvSpPr>
        <p:spPr>
          <a:xfrm>
            <a:off x="6991089" y="5689595"/>
            <a:ext cx="1058157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134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8213"/>
          </a:xfrm>
        </p:spPr>
        <p:txBody>
          <a:bodyPr/>
          <a:lstStyle/>
          <a:p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True primmorphs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4"/>
          <p:cNvSpPr txBox="1">
            <a:spLocks/>
          </p:cNvSpPr>
          <p:nvPr/>
        </p:nvSpPr>
        <p:spPr>
          <a:xfrm>
            <a:off x="1767978" y="647245"/>
            <a:ext cx="8900022" cy="542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aggregates have continuous layer of the exopinacocytes on their surface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5716696" y="6170548"/>
            <a:ext cx="138272" cy="197749"/>
          </a:xfrm>
          <a:prstGeom prst="straightConnector1">
            <a:avLst/>
          </a:prstGeom>
          <a:ln w="952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51" y="1250227"/>
            <a:ext cx="6230575" cy="4603186"/>
          </a:xfrm>
          <a:prstGeom prst="rect">
            <a:avLst/>
          </a:prstGeom>
        </p:spPr>
      </p:pic>
      <p:sp>
        <p:nvSpPr>
          <p:cNvPr id="7" name="Объект 4">
            <a:extLst>
              <a:ext uri="{FF2B5EF4-FFF2-40B4-BE49-F238E27FC236}">
                <a16:creationId xmlns:a16="http://schemas.microsoft.com/office/drawing/2014/main" id="{B5A25568-84D8-4722-BFF9-36B2C97BF157}"/>
              </a:ext>
            </a:extLst>
          </p:cNvPr>
          <p:cNvSpPr txBox="1">
            <a:spLocks/>
          </p:cNvSpPr>
          <p:nvPr/>
        </p:nvSpPr>
        <p:spPr>
          <a:xfrm>
            <a:off x="1180247" y="5853413"/>
            <a:ext cx="4536449" cy="684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panicea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 primmorphs</a:t>
            </a:r>
            <a:r>
              <a:rPr lang="en-US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02548C-3E6D-4258-A81B-E0491D44D8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3594" y="1189832"/>
            <a:ext cx="5486043" cy="4829579"/>
          </a:xfrm>
          <a:prstGeom prst="rect">
            <a:avLst/>
          </a:prstGeom>
        </p:spPr>
      </p:pic>
      <p:sp>
        <p:nvSpPr>
          <p:cNvPr id="10" name="Объект 4">
            <a:extLst>
              <a:ext uri="{FF2B5EF4-FFF2-40B4-BE49-F238E27FC236}">
                <a16:creationId xmlns:a16="http://schemas.microsoft.com/office/drawing/2014/main" id="{1CC70A96-3514-4CC3-A68A-B4E616F87689}"/>
              </a:ext>
            </a:extLst>
          </p:cNvPr>
          <p:cNvSpPr txBox="1">
            <a:spLocks/>
          </p:cNvSpPr>
          <p:nvPr/>
        </p:nvSpPr>
        <p:spPr>
          <a:xfrm>
            <a:off x="6751866" y="6023483"/>
            <a:ext cx="5384800" cy="514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Exopinacoderm of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H.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dujardnii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 primmorphs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2B4024-7519-45AF-8A2F-B9FD0E48945B}"/>
              </a:ext>
            </a:extLst>
          </p:cNvPr>
          <p:cNvSpPr txBox="1"/>
          <p:nvPr/>
        </p:nvSpPr>
        <p:spPr>
          <a:xfrm>
            <a:off x="215951" y="5265834"/>
            <a:ext cx="96429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AFEED0-D45F-404F-835C-056B87B18545}"/>
              </a:ext>
            </a:extLst>
          </p:cNvPr>
          <p:cNvSpPr txBox="1"/>
          <p:nvPr/>
        </p:nvSpPr>
        <p:spPr>
          <a:xfrm>
            <a:off x="6613594" y="5296612"/>
            <a:ext cx="1058157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816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1414</TotalTime>
  <Words>2040</Words>
  <Application>Microsoft Office PowerPoint</Application>
  <PresentationFormat>Широкоэкранный</PresentationFormat>
  <Paragraphs>407</Paragraphs>
  <Slides>39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39</vt:i4>
      </vt:variant>
    </vt:vector>
  </HeadingPairs>
  <TitlesOfParts>
    <vt:vector size="47" baseType="lpstr">
      <vt:lpstr>Arial</vt:lpstr>
      <vt:lpstr>Calibri</vt:lpstr>
      <vt:lpstr>Century Gothic</vt:lpstr>
      <vt:lpstr>Courier New</vt:lpstr>
      <vt:lpstr>Palatino Linotype</vt:lpstr>
      <vt:lpstr>Times New Roman</vt:lpstr>
      <vt:lpstr>Исполнительная</vt:lpstr>
      <vt:lpstr>1_Исполнительная</vt:lpstr>
      <vt:lpstr>Sponge Сell Reaggregation: Inter- and Intraspecific Variations</vt:lpstr>
      <vt:lpstr>Sponge cell reaggregation</vt:lpstr>
      <vt:lpstr>Studied species</vt:lpstr>
      <vt:lpstr>Primary multicellular aggregates</vt:lpstr>
      <vt:lpstr>Презентация PowerPoint</vt:lpstr>
      <vt:lpstr>Презентация PowerPoint</vt:lpstr>
      <vt:lpstr>Презентация PowerPoint</vt:lpstr>
      <vt:lpstr>Early-staged primmorphs</vt:lpstr>
      <vt:lpstr>True primmorphs</vt:lpstr>
      <vt:lpstr>Презентация PowerPoint</vt:lpstr>
      <vt:lpstr>Презентация PowerPoint</vt:lpstr>
      <vt:lpstr>Презентация PowerPoint</vt:lpstr>
      <vt:lpstr>Презентация PowerPoint</vt:lpstr>
      <vt:lpstr>Transformation to primmorphs</vt:lpstr>
      <vt:lpstr>Transformation to primmorphs</vt:lpstr>
      <vt:lpstr>Transformation to primmorphs</vt:lpstr>
      <vt:lpstr>Презентация PowerPoint</vt:lpstr>
      <vt:lpstr>Презентация PowerPoint</vt:lpstr>
      <vt:lpstr>Progressive development of H. dujardinii primmorphs</vt:lpstr>
      <vt:lpstr>Progressive development of H. dujardinii primmorphs</vt:lpstr>
      <vt:lpstr>Progressive development of H. dujardinii primmorphs</vt:lpstr>
      <vt:lpstr>Progressive development of H. dujardinii primmorphs</vt:lpstr>
      <vt:lpstr>Progressive development of H. dujardinii primmorphs</vt:lpstr>
      <vt:lpstr>Презентация PowerPoint</vt:lpstr>
      <vt:lpstr>Description of cell reaggregation process</vt:lpstr>
      <vt:lpstr>Description of cell reaggregation process</vt:lpstr>
      <vt:lpstr>Description of cell reaggregation process</vt:lpstr>
      <vt:lpstr>Final stage of cell reaggregation in H. panicea</vt:lpstr>
      <vt:lpstr>Intraspecific variations of cell reaggregation</vt:lpstr>
      <vt:lpstr>Intraspecific variations of cell reaggregation</vt:lpstr>
      <vt:lpstr>Intraspecific variations of cell reaggregation</vt:lpstr>
      <vt:lpstr>Intraspecific variations. Experimental scheme</vt:lpstr>
      <vt:lpstr>Intraspecific variations. Experimental scheme</vt:lpstr>
      <vt:lpstr>Intraspecific variations in H. dujardinii cell reaggregation</vt:lpstr>
      <vt:lpstr>Intraspecific variations in H. panicea cell reaggregation</vt:lpstr>
      <vt:lpstr>Conclusion</vt:lpstr>
      <vt:lpstr>Thank you for your attention!</vt:lpstr>
      <vt:lpstr>Studied material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Sponge Сell Reaggregation: Inter- and Intraspecific Variations</dc:title>
  <dc:creator>Андрей Лавров</dc:creator>
  <cp:lastModifiedBy>Андрей Лавров</cp:lastModifiedBy>
  <cp:revision>41</cp:revision>
  <dcterms:created xsi:type="dcterms:W3CDTF">2017-06-16T13:35:31Z</dcterms:created>
  <dcterms:modified xsi:type="dcterms:W3CDTF">2017-07-04T19:51:18Z</dcterms:modified>
</cp:coreProperties>
</file>