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80" r:id="rId4"/>
    <p:sldId id="284" r:id="rId5"/>
    <p:sldId id="281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9" r:id="rId22"/>
    <p:sldId id="273" r:id="rId23"/>
    <p:sldId id="274" r:id="rId24"/>
    <p:sldId id="275" r:id="rId25"/>
    <p:sldId id="276" r:id="rId26"/>
    <p:sldId id="277" r:id="rId27"/>
    <p:sldId id="278" r:id="rId28"/>
    <p:sldId id="286" r:id="rId29"/>
    <p:sldId id="285" r:id="rId30"/>
    <p:sldId id="282" r:id="rId31"/>
    <p:sldId id="283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5EC3A-4120-4017-9F63-77BBB455CA84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78131-B9D1-4EEC-ADDC-DE35531AC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74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78131-B9D1-4EEC-ADDC-DE35531AC8D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78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9/21/2024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9/21/2024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/>
              <a:t>9/21/2024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9/21/2024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9/21/2024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9/21/2024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aps.org/prl/abstract/10.1103/PhysRevLett.75.4337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://dx.doi.org/10.55959/MSU0579-9392.78.235010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1D7F87-B7A0-F3B1-90EC-AA9125918E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/>
              <a:t>Многофотонная запутанность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9BA2C8-F2E9-0594-8AA2-6A8D620E8B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/>
              <a:t>Принципы описания и примеры 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val="3741037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2FBA1-D70B-E541-A072-1861612F9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8298"/>
          </a:xfrm>
        </p:spPr>
        <p:txBody>
          <a:bodyPr/>
          <a:lstStyle/>
          <a:p>
            <a:r>
              <a:rPr lang="ru-RU"/>
              <a:t>Кодировка запутанных состояний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92680E9-5C02-5DA7-1F3F-12077B135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" y="1463040"/>
                <a:ext cx="11850624" cy="4785359"/>
              </a:xfrm>
            </p:spPr>
            <p:txBody>
              <a:bodyPr/>
              <a:lstStyle/>
              <a:p>
                <a:pPr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endChr m:val="⟩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  <m:e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b>
                          <m:sSub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+|</m:t>
                    </m:r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⟩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80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ru-RU" sz="2800">
                    <a:effectLst/>
                    <a:latin typeface="Cambria Math" panose="02040503050406030204" pitchFamily="18" charset="0"/>
                    <a:ea typeface="DengXian" panose="02010600030101010101" pitchFamily="2" charset="-122"/>
                    <a:cs typeface="Cambria Math" panose="02040503050406030204" pitchFamily="18" charset="0"/>
                  </a:rPr>
                  <a:t>≡</a:t>
                </a:r>
                <a:r>
                  <a:rPr lang="ru-RU" sz="2800">
                    <a:effectLst/>
                    <a:latin typeface="Constantia" panose="02030602050306030303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ru-RU" sz="280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Arial" panose="020B0604020202020204" pitchFamily="34" charset="0"/>
                  </a:rPr>
                  <a:t>00</a:t>
                </a:r>
                <a:endParaRPr lang="ru-RU" sz="2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endChr m:val="⟩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  <m:e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b>
                          <m:sSub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+|</m:t>
                    </m:r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⟩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80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ru-RU" sz="2800">
                    <a:effectLst/>
                    <a:latin typeface="Cambria Math" panose="02040503050406030204" pitchFamily="18" charset="0"/>
                    <a:ea typeface="DengXian" panose="02010600030101010101" pitchFamily="2" charset="-122"/>
                    <a:cs typeface="Cambria Math" panose="02040503050406030204" pitchFamily="18" charset="0"/>
                  </a:rPr>
                  <a:t>≡</a:t>
                </a:r>
                <a:r>
                  <a:rPr lang="ru-RU" sz="280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01</a:t>
                </a:r>
                <a:endParaRPr lang="ru-RU" sz="2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endChr m:val="⟩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  <m:e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b>
                          <m:sSub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+|</m:t>
                    </m:r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⟩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80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ru-RU" sz="2800">
                    <a:effectLst/>
                    <a:latin typeface="Cambria Math" panose="02040503050406030204" pitchFamily="18" charset="0"/>
                    <a:ea typeface="DengXian" panose="02010600030101010101" pitchFamily="2" charset="-122"/>
                    <a:cs typeface="Cambria Math" panose="02040503050406030204" pitchFamily="18" charset="0"/>
                  </a:rPr>
                  <a:t>≡</a:t>
                </a:r>
                <a:r>
                  <a:rPr lang="ru-RU" sz="280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10,</a:t>
                </a:r>
                <a:endParaRPr lang="ru-RU" sz="2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endChr m:val="⟩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  <m:e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b>
                          <m:sSub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+|</m:t>
                    </m:r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⟩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80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ru-RU" sz="2800">
                    <a:effectLst/>
                    <a:latin typeface="Cambria Math" panose="02040503050406030204" pitchFamily="18" charset="0"/>
                    <a:ea typeface="DengXian" panose="02010600030101010101" pitchFamily="2" charset="-122"/>
                    <a:cs typeface="Cambria Math" panose="02040503050406030204" pitchFamily="18" charset="0"/>
                  </a:rPr>
                  <a:t>≡</a:t>
                </a:r>
                <a:r>
                  <a:rPr lang="ru-RU" sz="280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11</a:t>
                </a:r>
                <a:endParaRPr lang="ru-RU" sz="2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92680E9-5C02-5DA7-1F3F-12077B135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" y="1463040"/>
                <a:ext cx="11850624" cy="478535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527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EC6E1-8035-83DC-680D-112238379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>
                <a:latin typeface="Times New Roman" panose="02020603050405020304" pitchFamily="18" charset="0"/>
                <a:ea typeface="DengXian" panose="02010600030101010101" pitchFamily="2" charset="-122"/>
              </a:rPr>
              <a:t>З</a:t>
            </a:r>
            <a:r>
              <a:rPr lang="ru-RU" sz="36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апутанное двухчастичное поляризационное состояние с произвольными значениям фаз </a:t>
            </a:r>
            <a:endParaRPr lang="ru-RU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E180E5F-CD6C-8B22-AAC9-D627DFF0E0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2880" y="1947672"/>
                <a:ext cx="11814048" cy="4300727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200" i="1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ru-RU" sz="4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4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b>
                          <m: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4200" i="1"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2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4200" i="1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200" i="1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ru-RU" sz="42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ru-RU" sz="4200" i="1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200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42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2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sSup>
                                    <m:sSupPr>
                                      <m:ctrlPr>
                                        <a:rPr lang="ru-RU" sz="4200" i="1"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200" i="1"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en-US" sz="4200" i="1"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  <m:d>
                            <m:dPr>
                              <m:begChr m:val="|"/>
                              <m:endChr m:val="⟩"/>
                              <m:ctrlPr>
                                <a:rPr lang="ru-RU" sz="4200" i="1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42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2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2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42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⨂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ru-RU" sz="4200" i="1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42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2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2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2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ru-RU" sz="4200" i="1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200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42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2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en-US" sz="42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  <m:d>
                            <m:dPr>
                              <m:begChr m:val="|"/>
                              <m:endChr m:val="⟩"/>
                              <m:ctrlPr>
                                <a:rPr lang="ru-RU" sz="4200" i="1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42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2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2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42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⨂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ru-RU" sz="4200" i="1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42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2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2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4200" b="0" i="1" smtClean="0"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≡</m:t>
                      </m:r>
                    </m:oMath>
                  </m:oMathPara>
                </a14:m>
                <a:endParaRPr lang="en-US" sz="4200" b="0" i="1"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i="1"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≡</m:t>
                      </m:r>
                      <m:f>
                        <m:fPr>
                          <m:ctrlPr>
                            <a:rPr lang="ru-RU" sz="42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4200" i="1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200" i="1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ru-RU" sz="42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ru-RU" sz="4200" i="1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200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42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2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sSup>
                                    <m:sSupPr>
                                      <m:ctrlPr>
                                        <a:rPr lang="ru-RU" sz="4200" i="1"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200" i="1"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en-US" sz="4200" i="1"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  <m:d>
                            <m:dPr>
                              <m:begChr m:val="|"/>
                              <m:endChr m:val="⟩"/>
                              <m:ctrlPr>
                                <a:rPr lang="ru-RU" sz="4200" i="1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42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2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2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ru-RU" sz="4200" i="1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42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2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2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2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ru-RU" sz="4200" i="1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200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42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2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en-US" sz="42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  <m:d>
                            <m:dPr>
                              <m:begChr m:val="|"/>
                              <m:endChr m:val="⟩"/>
                              <m:ctrlPr>
                                <a:rPr lang="ru-RU" sz="4200" i="1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42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2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2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ru-RU" sz="4200" i="1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42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2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2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4200" i="1"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≡≡</m:t>
                      </m:r>
                      <m:f>
                        <m:fPr>
                          <m:ctrlPr>
                            <a:rPr lang="ru-RU" sz="4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4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endChr m:val="⟩"/>
                          <m:ctrlPr>
                            <a:rPr lang="ru-RU" sz="4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ru-RU" sz="4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2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sSup>
                                <m:sSupPr>
                                  <m:ctrlPr>
                                    <a:rPr lang="ru-RU" sz="4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sz="4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  <m:sSub>
                            <m:sSubPr>
                              <m:ctrlPr>
                                <a:rPr lang="ru-RU" sz="4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4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ru-RU" sz="4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ru-RU" sz="4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en-US" sz="4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|</m:t>
                      </m:r>
                      <m:sSub>
                        <m:sSubPr>
                          <m:ctrlPr>
                            <a:rPr lang="ru-RU" sz="4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4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⟩)</m:t>
                      </m:r>
                    </m:oMath>
                  </m:oMathPara>
                </a14:m>
                <a:endParaRPr lang="ru-RU" sz="4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sz="4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E180E5F-CD6C-8B22-AAC9-D627DFF0E0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947672"/>
                <a:ext cx="11814048" cy="430072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924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13ACB-259A-18D3-CD6B-1AFC85773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/>
              <a:t>Базисные вектора одночастичных состояний</a:t>
            </a:r>
            <a:br>
              <a:rPr lang="ru-RU" sz="3200"/>
            </a:br>
            <a:r>
              <a:rPr lang="ru-RU" sz="3200"/>
              <a:t>в новом базисе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98F0901-8898-3E6C-5B55-0DD48B4D17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0165" y="2779776"/>
                <a:ext cx="11529603" cy="3468623"/>
              </a:xfrm>
            </p:spPr>
            <p:txBody>
              <a:bodyPr>
                <a:normAutofit/>
              </a:bodyPr>
              <a:lstStyle/>
              <a:p>
                <a:pPr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ru-RU" sz="4000" i="1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ru-RU" sz="40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ru-RU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ru-RU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sSubSup>
                            <m:sSubSupPr>
                              <m:ctrlPr>
                                <a:rPr lang="ru-RU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ru-RU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ru-RU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sSup>
                        <m:sSupPr>
                          <m:ctrlPr>
                            <a:rPr lang="ru-RU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ru-RU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sz="40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ru-RU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ru-RU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ru-RU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ru-RU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ru-RU" sz="40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|</m:t>
                      </m:r>
                      <m:sSub>
                        <m:sSubPr>
                          <m:ctrlPr>
                            <a:rPr lang="ru-RU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⟩</m:t>
                      </m:r>
                      <m:r>
                        <a:rPr lang="ru-RU" sz="40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ru-RU" sz="400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ru-RU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ru-RU" sz="40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ru-RU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ru-RU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lang="ru-RU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ru-RU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  <m:sSup>
                        <m:sSupPr>
                          <m:ctrlPr>
                            <a:rPr lang="ru-RU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ru-RU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sz="40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ru-RU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ru-RU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ru-RU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sSup>
                        <m:sSupPr>
                          <m:ctrlPr>
                            <a:rPr lang="ru-RU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ru-RU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sz="40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ru-RU" sz="4000" i="1"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ru-RU" sz="40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ru-RU" sz="40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∈{1,2}</m:t>
                      </m:r>
                    </m:oMath>
                  </m:oMathPara>
                </a14:m>
                <a:endParaRPr lang="ru-RU" sz="400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98F0901-8898-3E6C-5B55-0DD48B4D17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165" y="2779776"/>
                <a:ext cx="11529603" cy="346862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067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0A259-0A62-5999-046D-32F935148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6586"/>
          </a:xfrm>
        </p:spPr>
        <p:txBody>
          <a:bodyPr/>
          <a:lstStyle/>
          <a:p>
            <a:pPr algn="ctr"/>
            <a:r>
              <a:rPr lang="ru-RU"/>
              <a:t>Состояние в новом базисе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735051C-61BB-4DA9-5F8E-FF6C1B855D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2024" y="1508760"/>
                <a:ext cx="11731752" cy="4611623"/>
              </a:xfrm>
            </p:spPr>
            <p:txBody>
              <a:bodyPr/>
              <a:lstStyle/>
              <a:p>
                <a:pPr marL="0"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800" i="1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b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"/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sSup>
                                    <m:sSupPr>
                                      <m:ctrlP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  <m:sSup>
                            <m:sSup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endChr m:val="⟩"/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  <m:func>
                                    <m:funcPr>
                                      <m:ctrlP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ru-RU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ru-RU" sz="2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2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func>
                                  <m:sSup>
                                    <m:sSupPr>
                                      <m:ctrlP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⟩"/>
                                          <m:ctrlPr>
                                            <a:rPr lang="ru-RU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2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  <m:func>
                                    <m:funcPr>
                                      <m:ctrlP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ru-RU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sz="2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  <m:e>
                                  <m:sSub>
                                    <m:sSubPr>
                                      <m:ctrlP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⨂</m:t>
                          </m:r>
                        </m:e>
                      </m:d>
                    </m:oMath>
                  </m:oMathPara>
                </a14:m>
                <a:endParaRPr lang="ru-RU" sz="2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>
                          <a:latin typeface="Cambria Math" panose="02040503050406030204" pitchFamily="18" charset="0"/>
                        </a:rPr>
                        <m:t>⨂ </m:t>
                      </m:r>
                      <m:d>
                        <m:d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sSubSup>
                                    <m:sSubSupPr>
                                      <m:ctrlP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func>
                          <m:sSup>
                            <m:sSup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sSup>
                            <m:sSup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</m:oMath>
                  </m:oMathPara>
                </a14:m>
                <a:endParaRPr lang="ru-RU" sz="2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𝜙</m:t>
                              </m:r>
                            </m:e>
                          </m:d>
                          <m:d>
                            <m:d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  <m:sSubSup>
                                        <m:sSubSupPr>
                                          <m:ctrlPr>
                                            <a:rPr lang="ru-RU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  <m:sup>
                                          <m: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func>
                              <m:sSup>
                                <m:sSupPr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⟩"/>
                                      <m:ctrlP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  <m:sSub>
                                        <m:sSubPr>
                                          <m:ctrlPr>
                                            <a:rPr lang="ru-RU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sSup>
                                <m:sSupPr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⟩"/>
                                      <m:ctrlP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⨂</m:t>
                          </m:r>
                        </m:e>
                      </m:func>
                    </m:oMath>
                  </m:oMathPara>
                </a14:m>
                <a:endParaRPr lang="ru-RU" sz="2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>
                          <a:latin typeface="Cambria Math" panose="02040503050406030204" pitchFamily="18" charset="0"/>
                        </a:rPr>
                        <m:t>⨂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(</m:t>
                      </m:r>
                      <m:func>
                        <m:func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  <m:sSup>
                        <m:sSup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|</m:t>
                      </m:r>
                      <m:sSub>
                        <m:sSub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⟩</m:t>
                      </m:r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)]</m:t>
                      </m:r>
                    </m:oMath>
                  </m:oMathPara>
                </a14:m>
                <a:endParaRPr lang="ru-RU" sz="2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735051C-61BB-4DA9-5F8E-FF6C1B855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2024" y="1508760"/>
                <a:ext cx="11731752" cy="461162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088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79041-6DBF-1CAD-10F3-2D7645FDC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407" y="251550"/>
            <a:ext cx="9404723" cy="937170"/>
          </a:xfrm>
        </p:spPr>
        <p:txBody>
          <a:bodyPr/>
          <a:lstStyle/>
          <a:p>
            <a:pPr algn="ctr"/>
            <a:r>
              <a:rPr lang="ru-RU" sz="2400"/>
              <a:t>Состояние после раскрытия скобок и приведения подобных слагаемых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C174E2D-3434-1AF7-2EE8-C732C67EDB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" y="1335024"/>
                <a:ext cx="11969496" cy="491337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𝜓</m:t>
                            </m:r>
                          </m:e>
                        </m:d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ru-RU" sz="2800"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=</a:t>
                </a: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ru-RU" sz="2800"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(−</m:t>
                                </m:r>
                                <m:func>
                                  <m:funcPr>
                                    <m:ctrlP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ru-RU" sz="28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func>
                                      <m:funcPr>
                                        <m:ctrlPr>
                                          <a:rPr lang="ru-RU" sz="2800" i="1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exp</m:t>
                                        </m:r>
                                      </m:fName>
                                      <m:e>
                                        <m:r>
                                          <a:rPr lang="en-US" sz="2800" i="1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  <m:d>
                                          <m:dPr>
                                            <m:ctrlPr>
                                              <a:rPr lang="ru-RU" sz="2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ru-RU" sz="2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DengXia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DengXia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DengXia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𝑥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DengXia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+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ru-RU" sz="2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DengXia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DengXia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DengXia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𝑦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DengXia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+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ru-RU" sz="2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DengXia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DengXia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DengXia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  <m:d>
                                      <m:dPr>
                                        <m:ctrlPr>
                                          <a:rPr lang="ru-RU" sz="2800" i="1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ru-RU" sz="2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bSup>
                                        <m:r>
                                          <a:rPr lang="en-US" sz="2800" i="1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+</m:t>
                                        </m:r>
                                        <m:sSubSup>
                                          <m:sSubSupPr>
                                            <m:ctrlPr>
                                              <a:rPr lang="ru-RU" sz="2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𝑦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bSup>
                                        <m:r>
                                          <a:rPr lang="en-US" sz="2800" i="1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800" i="1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  <m: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</m:d>
                  </m:oMath>
                </a14:m>
                <a:endParaRPr lang="ru-RU" sz="2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(</m:t>
                      </m:r>
                      <m:func>
                        <m:func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</m:e>
                      </m:func>
                    </m:oMath>
                  </m:oMathPara>
                </a14:m>
                <a:endParaRPr lang="ru-RU" sz="2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𝜃</m:t>
                          </m:r>
                          <m:func>
                            <m:func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  <m:func>
                                    <m:funcPr>
                                      <m:ctrlP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  <m:d>
                                        <m:dPr>
                                          <m:ctrlPr>
                                            <a:rPr lang="ru-RU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2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ru-RU" sz="2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</m:d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  <m:sSup>
                                        <m:sSupPr>
                                          <m:ctrlPr>
                                            <a:rPr lang="ru-RU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⟩"/>
                                              <m:ctrlPr>
                                                <a:rPr lang="ru-RU" sz="2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ru-RU" sz="2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DengXian" panose="02010600030101010101" pitchFamily="2" charset="-122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DengXian" panose="02010600030101010101" pitchFamily="2" charset="-122"/>
                                                      <a:cs typeface="Times New Roman" panose="020206030504050203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DengXian" panose="02010600030101010101" pitchFamily="2" charset="-122"/>
                                                      <a:cs typeface="Times New Roman" panose="020206030504050203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ru-RU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⟩"/>
                                              <m:ctrlPr>
                                                <a:rPr lang="ru-RU" sz="2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ru-RU" sz="2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DengXian" panose="02010600030101010101" pitchFamily="2" charset="-122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DengXian" panose="02010600030101010101" pitchFamily="2" charset="-122"/>
                                                      <a:cs typeface="Times New Roman" panose="020206030504050203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DengXian" panose="02010600030101010101" pitchFamily="2" charset="-122"/>
                                                      <a:cs typeface="Times New Roman" panose="020206030504050203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ru-RU" sz="2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endChr m:val="]"/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sSubSup>
                                        <m:sSubSupPr>
                                          <m:ctrlPr>
                                            <a:rPr lang="ru-RU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  <m:sup>
                                          <m: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𝜙</m:t>
                                  </m:r>
                                </m:e>
                              </m:d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func>
                          <m:func>
                            <m:func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begChr m:val=""/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sSup>
                                <m:sSupPr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⟩"/>
                                      <m:ctrlP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⟩"/>
                                      <m:ctrlP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func>
                        </m:e>
                      </m:d>
                    </m:oMath>
                  </m:oMathPara>
                </a14:m>
                <a:endParaRPr lang="ru-RU" sz="280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C174E2D-3434-1AF7-2EE8-C732C67EDB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" y="1335024"/>
                <a:ext cx="11969496" cy="4913375"/>
              </a:xfrm>
              <a:blipFill>
                <a:blip r:embed="rId2"/>
                <a:stretch>
                  <a:fillRect l="-1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0419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AB3C3-E100-5D97-17B8-84F413232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58378"/>
          </a:xfrm>
        </p:spPr>
        <p:txBody>
          <a:bodyPr/>
          <a:lstStyle/>
          <a:p>
            <a:pPr algn="ctr"/>
            <a:r>
              <a:rPr lang="ru-RU" sz="4000"/>
              <a:t>Условия независимости запутанности от выбора базиса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E2385C6-5967-02C2-2D69-BFEDA902A2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5260" y="1911096"/>
                <a:ext cx="11841480" cy="470916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ru-RU" sz="360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1.</a:t>
                </a:r>
              </a:p>
              <a:p>
                <a:pPr marL="0" indent="0">
                  <a:buNone/>
                </a:pPr>
                <a:r>
                  <a:rPr lang="en-US" sz="280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ru-RU" sz="280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Для</a:t>
                </a:r>
                <a:r>
                  <a:rPr lang="en-US" sz="280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:             </a:t>
                </a:r>
                <a:r>
                  <a:rPr lang="ru-RU" sz="2800"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𝑥𝑥</m:t>
                        </m:r>
                      </m:sub>
                    </m:sSub>
                    <m:sSup>
                      <m:sSupPr>
                        <m:ctrlPr>
                          <a:rPr lang="ru-RU" sz="2800" i="1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280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𝑦𝑦</m:t>
                        </m:r>
                      </m:sub>
                    </m:sSub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effectLst/>
                    <a:latin typeface="Cambria Math" panose="020405030504060302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lang="en-US" sz="2800" i="1">
                    <a:effectLst/>
                    <a:latin typeface="Cambria Math" panose="020405030504060302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𝑥𝑥</m:t>
                        </m:r>
                      </m:sub>
                    </m:sSub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=0, </m:t>
                    </m:r>
                    <m:sSub>
                      <m:sSubPr>
                        <m:ctrlP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𝑦𝑦</m:t>
                        </m:r>
                      </m:sub>
                    </m:sSub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ru-RU" sz="2800" i="1"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0" i="1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𝑥𝑥</m:t>
                              </m:r>
                            </m:sub>
                          </m:sSub>
                          <m: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  <m:r>
                            <a:rPr lang="ru-RU" sz="28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ru-RU" sz="2800">
                  <a:effectLst/>
                  <a:latin typeface="Times New Roman" panose="02020603050405020304" pitchFamily="18" charset="0"/>
                  <a:ea typeface="DengXian" panose="02010600030101010101" pitchFamily="2" charset="-12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en-US" sz="2800" b="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ru-RU" sz="2800"/>
              </a:p>
              <a:p>
                <a:pPr indent="0">
                  <a:lnSpc>
                    <a:spcPct val="110000"/>
                  </a:lnSpc>
                  <a:spcAft>
                    <a:spcPts val="800"/>
                  </a:spcAft>
                  <a:buNone/>
                </a:pPr>
                <a:r>
                  <a:rPr lang="ru-RU" sz="280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Положим</a:t>
                </a:r>
                <a:r>
                  <a:rPr lang="en-US" sz="280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lang="ru-RU" sz="2800"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ru-RU" sz="28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indent="0">
                  <a:lnSpc>
                    <a:spcPct val="110000"/>
                  </a:lnSpc>
                  <a:spcAft>
                    <a:spcPts val="800"/>
                  </a:spcAft>
                  <a:buNone/>
                </a:pPr>
                <a:r>
                  <a:rPr lang="ru-RU" sz="280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Arial" panose="020B0604020202020204" pitchFamily="34" charset="0"/>
                  </a:rPr>
                  <a:t>Тогда</a:t>
                </a:r>
                <a:r>
                  <a:rPr lang="en-US" sz="280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Arial" panose="020B0604020202020204" pitchFamily="34" charset="0"/>
                  </a:rPr>
                  <a:t>:</a:t>
                </a:r>
                <a:r>
                  <a:rPr lang="ru-RU" sz="280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80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ru-RU" sz="28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𝜙</m:t>
                            </m:r>
                          </m:e>
                        </m:d>
                      </m:e>
                    </m:func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ru-RU" sz="280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exp</m:t>
                        </m:r>
                      </m:fName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exp</m:t>
                        </m:r>
                      </m:fName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𝜙</m:t>
                            </m:r>
                          </m:e>
                        </m:d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ru-RU" sz="280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 </a:t>
                </a:r>
                <a:endParaRPr lang="ru-RU" sz="2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0" algn="ctr">
                  <a:lnSpc>
                    <a:spcPct val="110000"/>
                  </a:lnSpc>
                  <a:spcAft>
                    <a:spcPts val="800"/>
                  </a:spcAft>
                  <a:buNone/>
                </a:pPr>
                <a:r>
                  <a:rPr lang="ru-RU" sz="280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Arial" panose="020B0604020202020204" pitchFamily="34" charset="0"/>
                  </a:rPr>
                  <a:t>⇒</a:t>
                </a:r>
                <a:r>
                  <a:rPr lang="en-US" sz="280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𝜙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𝜋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𝑧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𝑧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ru-RU" sz="280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Arial" panose="020B0604020202020204" pitchFamily="34" charset="0"/>
                  </a:rPr>
                  <a:t>.</a:t>
                </a:r>
                <a:endParaRPr lang="ru-RU" sz="2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sz="360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E2385C6-5967-02C2-2D69-BFEDA902A2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" y="1911096"/>
                <a:ext cx="11841480" cy="4709160"/>
              </a:xfrm>
              <a:blipFill>
                <a:blip r:embed="rId2"/>
                <a:stretch>
                  <a:fillRect t="-22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770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E68EF-9F5F-7C94-51BC-779FB7579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40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Условия независимости запутанности от выбора базиса</a:t>
            </a: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12F22B1-26CE-CE6C-8118-9B5CE1D258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872" y="2052918"/>
                <a:ext cx="11932920" cy="4613058"/>
              </a:xfrm>
            </p:spPr>
            <p:txBody>
              <a:bodyPr>
                <a:noAutofit/>
              </a:bodyPr>
              <a:lstStyle/>
              <a:p>
                <a:pPr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ru-RU" sz="2400">
                    <a:latin typeface="Cambria Math" panose="020405030504060302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2.</a:t>
                </a:r>
              </a:p>
              <a:p>
                <a:pPr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ru-RU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физически эквивалентно 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ru-RU" sz="2400" i="1"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  <m:d>
                            <m:dPr>
                              <m:begChr m:val="|"/>
                              <m:endChr m:val="⟩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ru-RU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[</m:t>
                      </m:r>
                      <m:func>
                        <m:func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𝜃</m:t>
                          </m:r>
                          <m:func>
                            <m:func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  <m:func>
                                    <m:func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  <m:d>
                                        <m:dPr>
                                          <m:ctrlPr>
                                            <a:rPr lang="ru-RU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±2</m:t>
                                          </m:r>
                                          <m: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  <m: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  <m:sSup>
                                        <m:sSupPr>
                                          <m:ctrlPr>
                                            <a:rPr lang="ru-RU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⟩"/>
                                              <m:ctrlPr>
                                                <a:rPr lang="ru-RU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ru-RU" sz="2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DengXian" panose="02010600030101010101" pitchFamily="2" charset="-122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DengXian" panose="02010600030101010101" pitchFamily="2" charset="-122"/>
                                                      <a:cs typeface="Times New Roman" panose="020206030504050203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DengXian" panose="02010600030101010101" pitchFamily="2" charset="-122"/>
                                                      <a:cs typeface="Times New Roman" panose="020206030504050203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ru-RU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⟩"/>
                                              <m:ctrlPr>
                                                <a:rPr lang="ru-RU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ru-RU" sz="2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DengXian" panose="02010600030101010101" pitchFamily="2" charset="-122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DengXian" panose="02010600030101010101" pitchFamily="2" charset="-122"/>
                                                      <a:cs typeface="Times New Roman" panose="020206030504050203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DengXian" panose="02010600030101010101" pitchFamily="2" charset="-122"/>
                                                      <a:cs typeface="Times New Roman" panose="020206030504050203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ru-RU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endChr m:val="]"/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±2</m:t>
                                  </m:r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func>
                          <m:func>
                            <m:func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begChr m:val=""/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⟩"/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⟩"/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func>
                        </m:e>
                      </m:d>
                    </m:oMath>
                  </m:oMathPara>
                </a14:m>
                <a:endParaRPr lang="ru-RU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ru-RU" sz="240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12F22B1-26CE-CE6C-8118-9B5CE1D25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872" y="2052918"/>
                <a:ext cx="11932920" cy="461305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185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B5ED1-5501-73A7-8A65-5532EC3B7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4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Условия независимости запутанности от выбора базиса</a:t>
            </a: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E52A6B8-3B45-CC1E-9614-794D6B8F67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128" y="2052918"/>
                <a:ext cx="11908376" cy="4677066"/>
              </a:xfrm>
            </p:spPr>
            <p:txBody>
              <a:bodyPr>
                <a:normAutofit lnSpcReduction="10000"/>
              </a:bodyPr>
              <a:lstStyle/>
              <a:p>
                <a:pPr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ru-RU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Arial" panose="020B0604020202020204" pitchFamily="34" charset="0"/>
                  </a:rPr>
                  <a:t>Следовательно коэффициенты имеют разные знаки: </a:t>
                </a:r>
              </a:p>
              <a:p>
                <a:pPr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  <m:func>
                          <m:func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  <m:func>
                                  <m:funcPr>
                                    <m:ctrlP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  <m:d>
                                      <m:dPr>
                                        <m:ctrlPr>
                                          <a:rPr lang="ru-RU" i="1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i="1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  <m:r>
                                          <a:rPr lang="ru-RU" i="1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i="1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ru-RU" i="1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±2</m:t>
                                        </m:r>
                                        <m:r>
                                          <a:rPr lang="en-US" i="1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)=−</m:t>
                                    </m:r>
                                    <m:d>
                                      <m:dPr>
                                        <m:endChr m:val=""/>
                                        <m:ctrlPr>
                                          <a:rPr lang="ru-RU" i="1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ru-RU" i="1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sSup>
                                              <m:sSupPr>
                                                <m:ctrlPr>
                                                  <a:rPr lang="ru-RU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DengXia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DengXia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cos</m:t>
                                                </m:r>
                                                <m:r>
                                                  <a:rPr lang="en-US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DengXia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 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ru-RU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DengXia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fName>
                                          <m:e>
                                            <m:r>
                                              <a:rPr lang="en-US" i="1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</m:func>
                                        <m:func>
                                          <m:funcPr>
                                            <m:ctrlPr>
                                              <a:rPr lang="ru-RU" i="1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exp</m:t>
                                            </m:r>
                                          </m:fName>
                                          <m:e>
                                            <m:r>
                                              <a:rPr lang="en-US" i="1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𝑖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ru-RU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DengXia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ru-RU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DengXian" panose="02010600030101010101" pitchFamily="2" charset="-122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DengXian" panose="02010600030101010101" pitchFamily="2" charset="-122"/>
                                                        <a:cs typeface="Times New Roman" panose="02020603050405020304" pitchFamily="18" charset="0"/>
                                                      </a:rPr>
                                                      <m:t>𝜙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DengXian" panose="02010600030101010101" pitchFamily="2" charset="-122"/>
                                                        <a:cs typeface="Times New Roman" panose="02020603050405020304" pitchFamily="18" charset="0"/>
                                                      </a:rPr>
                                                      <m:t>𝑦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ru-RU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DengXia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en-US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DengXia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𝜋</m:t>
                                                </m:r>
                                                <m:r>
                                                  <a:rPr lang="ru-RU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DengXia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±2</m:t>
                                                </m:r>
                                                <m:r>
                                                  <a:rPr lang="en-US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DengXia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𝜋</m:t>
                                                </m:r>
                                                <m:r>
                                                  <a:rPr lang="en-US" b="0" i="1" smtClean="0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DengXia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</m:d>
                                            <m:r>
                                              <a:rPr lang="ru-RU" i="1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−</m:t>
                                            </m:r>
                                            <m:func>
                                              <m:funcPr>
                                                <m:ctrlPr>
                                                  <a:rPr lang="ru-RU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DengXia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sSup>
                                                  <m:sSupPr>
                                                    <m:ctrlPr>
                                                      <a:rPr lang="ru-RU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DengXian" panose="02010600030101010101" pitchFamily="2" charset="-122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DengXian" panose="02010600030101010101" pitchFamily="2" charset="-122"/>
                                                        <a:cs typeface="Times New Roman" panose="02020603050405020304" pitchFamily="18" charset="0"/>
                                                      </a:rPr>
                                                      <m:t>sin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ru-RU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DengXian" panose="02010600030101010101" pitchFamily="2" charset="-122"/>
                                                        <a:cs typeface="Times New Roman" panose="020206030504050203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fName>
                                              <m:e>
                                                <m:r>
                                                  <a:rPr lang="en-US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DengXia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</m:func>
                                          </m:e>
                                        </m:func>
                                        <m:func>
                                          <m:funcPr>
                                            <m:ctrlPr>
                                              <a:rPr lang="ru-RU" i="1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exp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begChr m:val=""/>
                                                <m:ctrlPr>
                                                  <a:rPr lang="ru-RU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DengXia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DengXia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𝑖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ru-RU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DengXian" panose="02010600030101010101" pitchFamily="2" charset="-122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ru-RU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DengXian" panose="02010600030101010101" pitchFamily="2" charset="-122"/>
                                                        <a:cs typeface="Times New Roman" panose="02020603050405020304" pitchFamily="18" charset="0"/>
                                                      </a:rPr>
                                                      <m:t>(</m:t>
                                                    </m:r>
                                                    <m:r>
                                                      <a:rPr lang="en-US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DengXian" panose="02010600030101010101" pitchFamily="2" charset="-122"/>
                                                        <a:cs typeface="Times New Roman" panose="02020603050405020304" pitchFamily="18" charset="0"/>
                                                      </a:rPr>
                                                      <m:t>𝜙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DengXian" panose="02010600030101010101" pitchFamily="2" charset="-122"/>
                                                        <a:cs typeface="Times New Roman" panose="020206030504050203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d>
                                    <m: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func>
                  </m:oMath>
                </a14:m>
                <a:r>
                  <a:rPr lang="ru-RU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ru-RU">
                    <a:latin typeface="Times New Roman" panose="02020603050405020304" pitchFamily="18" charset="0"/>
                    <a:ea typeface="DengXian" panose="02010600030101010101" pitchFamily="2" charset="-122"/>
                    <a:cs typeface="Arial" panose="020B0604020202020204" pitchFamily="34" charset="0"/>
                  </a:rPr>
                  <a:t>	</a:t>
                </a:r>
                <a:endParaRPr lang="ru-RU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ru-RU">
                    <a:latin typeface="Times New Roman" panose="02020603050405020304" pitchFamily="18" charset="0"/>
                    <a:ea typeface="DengXian" panose="02010600030101010101" pitchFamily="2" charset="-122"/>
                    <a:cs typeface="Arial" panose="020B0604020202020204" pitchFamily="34" charset="0"/>
                  </a:rPr>
                  <a:t>И по модулю должны быть равны 1</a:t>
                </a:r>
                <a:r>
                  <a:rPr lang="en-US">
                    <a:latin typeface="Times New Roman" panose="02020603050405020304" pitchFamily="18" charset="0"/>
                    <a:ea typeface="DengXian" panose="02010600030101010101" pitchFamily="2" charset="-122"/>
                    <a:cs typeface="Arial" panose="020B0604020202020204" pitchFamily="34" charset="0"/>
                  </a:rPr>
                  <a:t>: </a:t>
                </a:r>
              </a:p>
              <a:p>
                <a:pPr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𝜃</m:t>
                          </m:r>
                          <m:func>
                            <m:func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  <m:func>
                                    <m:funcPr>
                                      <m:ctrlP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  <m:d>
                                        <m:dPr>
                                          <m:ctrlPr>
                                            <a:rPr lang="ru-RU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  <m:r>
                                            <a:rPr lang="ru-RU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ru-RU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  <m:r>
                                            <a:rPr lang="ru-RU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</m:d>
                                      <m: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| 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>
                  <a:effectLst/>
                  <a:latin typeface="Times New Roman" panose="02020603050405020304" pitchFamily="18" charset="0"/>
                  <a:ea typeface="DengXian" panose="02010600030101010101" pitchFamily="2" charset="-122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func>
                      <m:func>
                        <m:func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"/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=1</m:t>
                          </m:r>
                        </m:e>
                      </m:func>
                    </m:oMath>
                  </m:oMathPara>
                </a14:m>
                <a:endParaRPr lang="ru-RU"/>
              </a:p>
              <a:p>
                <a:pPr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ru-RU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</a:rPr>
                  <a:t>При выборе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ru-RU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ru-RU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ru-RU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=0 и 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𝜙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𝜋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±2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</a:rPr>
                  <a:t> </a:t>
                </a:r>
                <a:r>
                  <a:rPr lang="ru-RU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</a:rPr>
                  <a:t> получаем:  </a:t>
                </a:r>
              </a:p>
              <a:p>
                <a:pPr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func>
                                  <m:func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sSub>
                                          <m:sSubPr>
                                            <m:ctrlP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func>
                    <m:r>
                      <a:rPr lang="ru-RU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ru-RU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</a:rPr>
                  <a:t> 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ru-RU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E52A6B8-3B45-CC1E-9614-794D6B8F67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128" y="2052918"/>
                <a:ext cx="11908376" cy="4677066"/>
              </a:xfrm>
              <a:blipFill>
                <a:blip r:embed="rId2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3817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808AA-0362-C8EF-DABB-257EDFA9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40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Условия независимости запутанности от выбора базиса</a:t>
            </a: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BBF541B-D10C-E2B7-9E04-2F4E993941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4592" y="2052918"/>
                <a:ext cx="11850624" cy="419548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ru-RU" sz="3200">
                    <a:latin typeface="Times New Roman" panose="02020603050405020304" pitchFamily="18" charset="0"/>
                    <a:ea typeface="DengXian" panose="02010600030101010101" pitchFamily="2" charset="-122"/>
                    <a:cs typeface="Arial" panose="020B0604020202020204" pitchFamily="34" charset="0"/>
                  </a:rPr>
                  <a:t>А</a:t>
                </a:r>
                <a:r>
                  <a:rPr lang="ru-RU" sz="320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Arial" panose="020B0604020202020204" pitchFamily="34" charset="0"/>
                  </a:rPr>
                  <a:t>налогичные расчёты для состояния</a:t>
                </a:r>
                <a:endParaRPr lang="ru-RU" sz="3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endChr m:val="⟩"/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sSup>
                                <m:sSupPr>
                                  <m:ctrlP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  <m:sSub>
                            <m:sSub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|</m:t>
                      </m:r>
                      <m:sSub>
                        <m:sSub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⟩)</m:t>
                      </m:r>
                    </m:oMath>
                  </m:oMathPara>
                </a14:m>
                <a:endParaRPr lang="ru-RU" sz="3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Дают:                        </a:t>
                </a:r>
                <a:r>
                  <a:rPr lang="ru-RU" sz="3200"/>
                  <a:t> </a:t>
                </a:r>
                <a14:m>
                  <m:oMath xmlns:m="http://schemas.openxmlformats.org/officeDocument/2006/math">
                    <m:r>
                      <a:rPr lang="ru-RU" sz="3200" i="1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𝜙</m:t>
                    </m:r>
                    <m:r>
                      <a:rPr lang="ru-RU" sz="3200" i="1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=2</m:t>
                    </m:r>
                    <m:r>
                      <a:rPr lang="ru-RU" sz="3200" i="1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3200" i="1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𝑧</m:t>
                    </m:r>
                    <m:r>
                      <a:rPr lang="ru-RU" sz="3200" b="0" i="1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ru-RU" sz="3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ru-RU" sz="32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𝑧</m:t>
                    </m:r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endParaRPr lang="ru-RU" sz="320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BBF541B-D10C-E2B7-9E04-2F4E993941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4592" y="2052918"/>
                <a:ext cx="11850624" cy="4195481"/>
              </a:xfrm>
              <a:blipFill>
                <a:blip r:embed="rId2"/>
                <a:stretch>
                  <a:fillRect l="-1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0762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FA95E-38CB-54A8-FEDC-17366FF3F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«Объективные» </a:t>
            </a:r>
            <a:r>
              <a:rPr lang="ru-RU" err="1"/>
              <a:t>белловские</a:t>
            </a:r>
            <a:r>
              <a:rPr lang="ru-RU"/>
              <a:t> состояния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A26FEBB-93BB-4D0A-AFE0-98671A26B7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i="1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b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r>
                        <a:rPr lang="ru-RU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ru-RU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(|</m:t>
                      </m:r>
                      <m:sSub>
                        <m:sSubPr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⟩</m:t>
                      </m:r>
                      <m:r>
                        <a:rPr lang="ru-RU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|</m:t>
                      </m:r>
                      <m:sSub>
                        <m:sSubPr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⟩</m:t>
                      </m:r>
                      <m:r>
                        <a:rPr lang="ru-RU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−|</m:t>
                      </m:r>
                      <m:sSub>
                        <m:sSubPr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⟩</m:t>
                      </m:r>
                      <m:r>
                        <a:rPr lang="ru-RU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|</m:t>
                      </m:r>
                      <m:sSub>
                        <m:sSubPr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⟩</m:t>
                      </m:r>
                      <m:r>
                        <a:rPr lang="ru-RU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ru-RU" sz="3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r>
                        <a:rPr lang="ru-RU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endChr m:val="⟩"/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⟩|</m:t>
                          </m:r>
                          <m:sSub>
                            <m:sSub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|</m:t>
                      </m:r>
                      <m:sSub>
                        <m:sSubPr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⟩)</m:t>
                      </m:r>
                    </m:oMath>
                  </m:oMathPara>
                </a14:m>
                <a:endParaRPr lang="ru-RU" sz="3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A26FEBB-93BB-4D0A-AFE0-98671A26B7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09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EA7ED-4EC8-2122-A3C9-041BDAD39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00" y="1019388"/>
            <a:ext cx="9404723" cy="1400530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А.В. Белинский, А.П. Григорьева, И.И. Джадан</a:t>
            </a:r>
            <a:br>
              <a:rPr lang="ru-RU" sz="4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863D0C-1D9E-A8ED-00FB-91240A7B4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962141"/>
            <a:ext cx="8946541" cy="3286258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3600" i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Физический факультет МГУ им. М.В. Ломоносова</a:t>
            </a:r>
            <a:endParaRPr lang="ru-RU" sz="3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184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CE8F3-8E85-1330-4CE3-8B9B619A1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Times New Roman" panose="02020603050405020304" pitchFamily="18" charset="0"/>
              </a:rPr>
              <a:t>	</a:t>
            </a:r>
            <a:r>
              <a:rPr lang="de-DE" sz="1800" b="0" i="1" u="none" strike="noStrike" baseline="0" dirty="0">
                <a:latin typeface="Times New Roman" panose="02020603050405020304" pitchFamily="18" charset="0"/>
              </a:rPr>
              <a:t>Paul G. </a:t>
            </a:r>
            <a:r>
              <a:rPr lang="de-DE" sz="1800" b="0" i="1" u="none" strike="noStrike" baseline="0" dirty="0" err="1">
                <a:latin typeface="Times New Roman" panose="02020603050405020304" pitchFamily="18" charset="0"/>
              </a:rPr>
              <a:t>Kwiat</a:t>
            </a:r>
            <a:r>
              <a:rPr lang="de-DE" sz="1800" b="0" i="1" u="none" strike="noStrike" baseline="0" dirty="0">
                <a:latin typeface="Times New Roman" panose="02020603050405020304" pitchFamily="18" charset="0"/>
              </a:rPr>
              <a:t>, Klaus Mattle, Harald </a:t>
            </a:r>
            <a:r>
              <a:rPr lang="en-US" sz="1800" i="1" dirty="0">
                <a:latin typeface="Times New Roman" panose="02020603050405020304" pitchFamily="18" charset="0"/>
              </a:rPr>
              <a:t>W</a:t>
            </a:r>
            <a:r>
              <a:rPr lang="de-DE" sz="1800" b="0" i="1" u="none" strike="noStrike" baseline="0" dirty="0" err="1">
                <a:latin typeface="Times New Roman" panose="02020603050405020304" pitchFamily="18" charset="0"/>
              </a:rPr>
              <a:t>einfurter</a:t>
            </a:r>
            <a:r>
              <a:rPr lang="de-DE" sz="1800" b="0" i="1" u="none" strike="noStrike" baseline="0" dirty="0">
                <a:latin typeface="Times New Roman" panose="02020603050405020304" pitchFamily="18" charset="0"/>
              </a:rPr>
              <a:t>, Anton Zeilinger, 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Alexander V. </a:t>
            </a:r>
            <a:r>
              <a:rPr lang="en-US" sz="1800" b="0" i="1" u="none" strike="noStrike" baseline="0" dirty="0" err="1">
                <a:latin typeface="Times New Roman" panose="02020603050405020304" pitchFamily="18" charset="0"/>
              </a:rPr>
              <a:t>Sergienko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 and </a:t>
            </a:r>
            <a:r>
              <a:rPr lang="en-US" sz="1800" b="0" i="1" u="none" strike="noStrike" baseline="0" dirty="0" err="1">
                <a:latin typeface="Times New Roman" panose="02020603050405020304" pitchFamily="18" charset="0"/>
              </a:rPr>
              <a:t>Yanhua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i="1" dirty="0">
                <a:latin typeface="Times New Roman" panose="02020603050405020304" pitchFamily="18" charset="0"/>
              </a:rPr>
              <a:t>Shih. </a:t>
            </a:r>
            <a:br>
              <a:rPr lang="en-US" sz="1800" dirty="0">
                <a:latin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</a:rPr>
              <a:t>        </a:t>
            </a:r>
            <a:r>
              <a:rPr lang="en-US" sz="2400" b="1" dirty="0">
                <a:latin typeface="Times New Roman" panose="02020603050405020304" pitchFamily="18" charset="0"/>
              </a:rPr>
              <a:t>New High-Intensity Source of Polarization-Entangled Photon Pairs</a:t>
            </a:r>
            <a:r>
              <a:rPr lang="ru-RU" sz="2400" b="1" i="0" u="none" strike="noStrike" baseline="0" dirty="0">
                <a:latin typeface="Times New Roman" panose="02020603050405020304" pitchFamily="18" charset="0"/>
              </a:rPr>
              <a:t> </a:t>
            </a:r>
            <a:br>
              <a:rPr lang="en-US" sz="1800" b="0" i="0" u="none" strike="noStrike" baseline="0" dirty="0">
                <a:latin typeface="Times New Roman" panose="02020603050405020304" pitchFamily="18" charset="0"/>
              </a:rPr>
            </a:b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  <a:hlinkClick r:id="rId2"/>
              </a:rPr>
              <a:t>Phys. Rev</a:t>
            </a:r>
            <a:r>
              <a:rPr lang="ru-RU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  <a:hlinkClick r:id="rId2"/>
              </a:rPr>
              <a:t>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  <a:hlinkClick r:id="rId2"/>
              </a:rPr>
              <a:t>Lett</a:t>
            </a:r>
            <a:r>
              <a:rPr lang="ru-RU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  <a:hlinkClick r:id="rId2"/>
              </a:rPr>
              <a:t>.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  <a:hlinkClick r:id="rId2"/>
              </a:rPr>
              <a:t> </a:t>
            </a:r>
            <a:r>
              <a:rPr lang="ru-RU" sz="1800" b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  <a:hlinkClick r:id="rId2"/>
              </a:rPr>
              <a:t>75</a:t>
            </a:r>
            <a:r>
              <a:rPr lang="ru-RU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  <a:hlinkClick r:id="rId2"/>
              </a:rPr>
              <a:t>, 4337 (1995)</a:t>
            </a:r>
            <a:br>
              <a:rPr lang="ru-RU" sz="1800" b="0" i="0" u="none" strike="noStrike" baseline="0" dirty="0"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9A27AC-BDDD-FF31-85AA-D712EB521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808" y="2052918"/>
            <a:ext cx="10524744" cy="4195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0" i="0" u="none" strike="noStrike" baseline="0" dirty="0">
                <a:latin typeface="Times New Roman" panose="02020603050405020304" pitchFamily="18" charset="0"/>
              </a:rPr>
              <a:t>"Using an additional birefringent phase shifter (or even slightly rotating the down-conversion crystal itself), the value of</a:t>
            </a:r>
            <a:r>
              <a:rPr lang="ru-RU" sz="32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α</a:t>
            </a:r>
            <a:r>
              <a:rPr lang="en-US" sz="3200" b="0" i="0" u="none" strike="noStrike" baseline="0" dirty="0">
                <a:latin typeface="Times New Roman" panose="02020603050405020304" pitchFamily="18" charset="0"/>
              </a:rPr>
              <a:t> can be set as desired, e.g. , to the values 0 or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π</a:t>
            </a:r>
            <a:r>
              <a:rPr lang="en-US" sz="3200" b="0" i="0" u="none" strike="noStrike" baseline="0" dirty="0">
                <a:latin typeface="Times New Roman" panose="02020603050405020304" pitchFamily="18" charset="0"/>
              </a:rPr>
              <a:t>. (Somewhat surprisingly, a net phase shift of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π</a:t>
            </a:r>
            <a:r>
              <a:rPr lang="en-US" sz="3200" b="0" i="0" u="none" strike="noStrike" baseline="0" dirty="0">
                <a:latin typeface="Times New Roman" panose="02020603050405020304" pitchFamily="18" charset="0"/>
              </a:rPr>
              <a:t> may be obtained by a 90</a:t>
            </a:r>
            <a:r>
              <a:rPr lang="ru-RU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°</a:t>
            </a:r>
            <a:r>
              <a:rPr lang="en-US" sz="3200" b="0" i="0" u="none" strike="noStrike" baseline="0" dirty="0">
                <a:latin typeface="Times New Roman" panose="02020603050405020304" pitchFamily="18" charset="0"/>
              </a:rPr>
              <a:t> rotation of a quarter wave plate in one of the paths. ) Similarly, a half wave plate in one path can be used to change horizontal polarization to vertical and vice versa. One can thus very easily produce any of the four EPR-Bell states."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35836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8D08A-FA11-70EC-641C-FC06830FE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Работа светоделителя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E4D5D9-FDCF-D7FF-8CC0-85C89A9B0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615184"/>
            <a:ext cx="8946541" cy="363321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Leonhardt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Ulf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Optics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Quantum Measurements to Black Holes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В. Белинский, А. А. Клевцов, Нелокальный классический “реализм” и квантовая суперпозиция как отсутствие определённых значений физических величин до момента измерения, УФН, 2018, том 188, номер 3, 335–342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720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B1A68-3525-2C13-8C93-87690C6F0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Входные моды светоделителя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0CCC8A7-138E-8830-9B2A-78A8B8F9EC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i="1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𝜓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⟩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endChr m:val="⟩"/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ru-RU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𝜓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⟩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endChr m:val="⟩"/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ru-RU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0CCC8A7-138E-8830-9B2A-78A8B8F9EC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8188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43132-0044-DEF3-B9F1-68D869761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Состояние на входных модах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00501C0-CD18-D9E4-556C-CC84C5F24A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7744" y="2052918"/>
                <a:ext cx="11713464" cy="419548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i="1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ru-RU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b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ru-RU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b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⨂</m:t>
                      </m:r>
                      <m:sSub>
                        <m:sSubPr>
                          <m:ctrlPr>
                            <a:rPr lang="ru-RU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ru-RU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b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[</m:t>
                      </m:r>
                      <m:d>
                        <m:dPr>
                          <m:endChr m:val="⟩"/>
                          <m:ctrlPr>
                            <a:rPr lang="ru-RU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ru-RU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ru-RU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)</m:t>
                      </m:r>
                      <m:d>
                        <m:dPr>
                          <m:endChr m:val="⟩"/>
                          <m:ctrlPr>
                            <a:rPr lang="ru-RU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ru-RU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ru-RU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)]=</m:t>
                      </m:r>
                    </m:oMath>
                  </m:oMathPara>
                </a14:m>
                <a:endParaRPr lang="ru-RU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u-RU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ru-RU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ru-RU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ru-RU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ru-RU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ru-RU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ru-RU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ru-RU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ru-RU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ru-RU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4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ru-RU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ru-RU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ru-RU" sz="40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40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00501C0-CD18-D9E4-556C-CC84C5F24A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744" y="2052918"/>
                <a:ext cx="11713464" cy="419548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399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FFF3B-DEBD-11AA-2071-D9CB4346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Состояние в момент прохождения светоделителя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EED3497-2015-47E9-570F-B600D61C36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9456" y="2052918"/>
                <a:ext cx="11777472" cy="4594770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3600" i="1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23</m:t>
                          </m:r>
                        </m:sub>
                        <m:sup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["/>
                          <m:endChr m:val="⟩"/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</m:e>
                      </m:d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+|</m:t>
                      </m:r>
                      <m:sSubSup>
                        <m:sSubSupPr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⟩+</m:t>
                      </m:r>
                      <m:func>
                        <m:funcPr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</m:func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bSup>
                      <m:sSubSup>
                        <m:sSubSupPr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⟩+</m:t>
                      </m:r>
                    </m:oMath>
                  </m:oMathPara>
                </a14:m>
                <a:endParaRPr lang="ru-RU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</m:e>
                      </m:d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</m:e>
                      </m:d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</m:func>
                      <m:d>
                        <m:dPr>
                          <m:begChr m:val="|"/>
                          <m:endChr m:val="⟩"/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</m:oMath>
                  </m:oMathPara>
                </a14:m>
                <a:endParaRPr lang="ru-RU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</m:e>
                      </m:d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</m:e>
                      </m:d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</m:func>
                      <m:d>
                        <m:dPr>
                          <m:begChr m:val="|"/>
                          <m:endChr m:val="⟩"/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</m:oMath>
                  </m:oMathPara>
                </a14:m>
                <a:endParaRPr lang="ru-RU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⟩"/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⟩"/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</m:e>
                      </m:d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⟩"/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</m:e>
                      </m:d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</m:func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bSup>
                      <m:sSubSup>
                        <m:sSubSupPr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⟩]</m:t>
                      </m:r>
                    </m:oMath>
                  </m:oMathPara>
                </a14:m>
                <a:endParaRPr lang="ru-RU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EED3497-2015-47E9-570F-B600D61C36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9456" y="2052918"/>
                <a:ext cx="11777472" cy="459477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3228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06B24-649C-FF98-7857-7BA6416BC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Компоненты, участвующие в негативной интерференции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9CCE85D-2055-DC91-53FC-8845171E43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0040" y="2052918"/>
                <a:ext cx="11622024" cy="4195481"/>
              </a:xfrm>
            </p:spPr>
            <p:txBody>
              <a:bodyPr/>
              <a:lstStyle/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endParaRPr lang="ru-RU" sz="4400" i="1" dirty="0"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ru-RU" sz="4400" i="1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</m:e>
                      </m:d>
                      <m:r>
                        <a:rPr lang="ru-RU" sz="4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ru-RU" sz="4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</m:func>
                      <m:d>
                        <m:dPr>
                          <m:begChr m:val="|"/>
                          <m:endChr m:val="⟩"/>
                          <m:ctrlPr>
                            <a:rPr lang="ru-RU" sz="4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ru-RU" sz="4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≡</m:t>
                      </m:r>
                      <m:d>
                        <m:dPr>
                          <m:begChr m:val="|"/>
                          <m:endChr m:val="⟩"/>
                          <m:ctrlPr>
                            <a:rPr lang="ru-RU" sz="4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ru-RU" sz="4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⟩"/>
                          <m:ctrlPr>
                            <a:rPr lang="ru-RU" sz="4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ru-RU" sz="4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ru-RU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ru-RU" sz="4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</m:e>
                      </m:d>
                      <m:r>
                        <a:rPr lang="ru-RU" sz="4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ru-RU" sz="4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</m:func>
                      <m:d>
                        <m:dPr>
                          <m:begChr m:val="|"/>
                          <m:endChr m:val="⟩"/>
                          <m:ctrlPr>
                            <a:rPr lang="ru-RU" sz="4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ru-RU" sz="4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≡</m:t>
                      </m:r>
                      <m:d>
                        <m:dPr>
                          <m:begChr m:val="|"/>
                          <m:endChr m:val="⟩"/>
                          <m:ctrlPr>
                            <a:rPr lang="ru-RU" sz="4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⟩"/>
                          <m:ctrlPr>
                            <a:rPr lang="ru-RU" sz="4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ru-RU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9CCE85D-2055-DC91-53FC-8845171E43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0" y="2052918"/>
                <a:ext cx="11622024" cy="419548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25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E4E95-0E2D-BD8D-E5D6-41777A27F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Состояние на выходе светоделителя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39959DB-E3D1-F42D-3D50-9254B2C5B7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3312" y="2052918"/>
                <a:ext cx="10107232" cy="4640490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3600" i="1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23</m:t>
                          </m:r>
                        </m:sub>
                        <m:sup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["/>
                          <m:endChr m:val="⟩"/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2|</m:t>
                          </m:r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+2</m:t>
                      </m:r>
                      <m:d>
                        <m:dPr>
                          <m:begChr m:val="|"/>
                          <m:endChr m:val="⟩"/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</m:e>
                      </m:d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</m:oMath>
                  </m:oMathPara>
                </a14:m>
                <a:endParaRPr lang="ru-RU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+2</m:t>
                      </m:r>
                      <m:d>
                        <m:dPr>
                          <m:begChr m:val="|"/>
                          <m:endChr m:val="⟩"/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+2</m:t>
                      </m:r>
                      <m:d>
                        <m:dPr>
                          <m:begChr m:val="|"/>
                          <m:endChr m:val="⟩"/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</m:e>
                      </m:d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</m:oMath>
                  </m:oMathPara>
                </a14:m>
                <a:endParaRPr lang="ru-RU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</m:e>
                      </m:d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</m:e>
                      </m:d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⟩"/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</m:oMath>
                  </m:oMathPara>
                </a14:m>
                <a:endParaRPr lang="ru-RU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⟩"/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ru-RU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⟩"/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</m:e>
                      </m:d>
                      <m:r>
                        <a:rPr lang="ru-RU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⟩"/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</m:e>
                      </m:d>
                      <m:r>
                        <a:rPr lang="ru-RU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+|</m:t>
                      </m:r>
                      <m:sSubSup>
                        <m:sSubSupPr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bSup>
                      <m:sSubSup>
                        <m:sSubSupPr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⟩</m:t>
                      </m:r>
                      <m:r>
                        <a:rPr lang="ru-RU" sz="36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ru-RU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39959DB-E3D1-F42D-3D50-9254B2C5B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2052918"/>
                <a:ext cx="10107232" cy="464049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976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8D48C-1325-EA66-AAD3-A96E36CD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err="1"/>
              <a:t>Постселективное</a:t>
            </a:r>
            <a:r>
              <a:rPr lang="ru-RU" sz="3200" dirty="0"/>
              <a:t> двухфотонное состояние (после работы счётчика совпадений)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C12FDA5-D102-F585-2A24-DFEE888874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2608" y="2052918"/>
                <a:ext cx="11622024" cy="4195481"/>
              </a:xfrm>
            </p:spPr>
            <p:txBody>
              <a:bodyPr/>
              <a:lstStyle/>
              <a:p>
                <a:pPr marL="0"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4400" i="1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ru-RU" sz="44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𝜓</m:t>
                            </m:r>
                          </m:e>
                        </m:d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44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4400" b="0" i="1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sz="4400" b="0" i="1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d>
                      <m:dPr>
                        <m:begChr m:val="|"/>
                        <m:endChr m:val="⟩"/>
                        <m:ctrlPr>
                          <a:rPr lang="ru-RU" sz="44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ru-RU" sz="44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ru-RU" sz="44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bSup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|"/>
                        <m:endChr m:val="⟩"/>
                        <m:ctrlPr>
                          <a:rPr lang="ru-RU" sz="44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ru-RU" sz="44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bSup>
                        <m:sSubSup>
                          <m:sSubSupPr>
                            <m:ctrlPr>
                              <a:rPr lang="ru-RU" sz="44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ru-RU" sz="44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|"/>
                        <m:endChr m:val="⟩"/>
                        <m:ctrlPr>
                          <a:rPr lang="ru-RU" sz="44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ru-RU" sz="44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u-RU" sz="44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ru-RU" sz="44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ru-RU" sz="44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44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ru-RU" sz="44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bSup>
                      </m:e>
                    </m:d>
                    <m:r>
                      <a:rPr lang="ru-RU" sz="44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+|</m:t>
                    </m:r>
                    <m:sSubSup>
                      <m:sSubSupPr>
                        <m:ctrlPr>
                          <a:rPr lang="ru-RU" sz="44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ru-RU" sz="44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ru-RU" sz="44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bSup>
                    <m:sSubSup>
                      <m:sSubSupPr>
                        <m:ctrlPr>
                          <a:rPr lang="ru-RU" sz="44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44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ru-RU" sz="44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⟩</m:t>
                    </m:r>
                    <m:r>
                      <a:rPr lang="ru-RU" sz="4400" b="0" i="1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  <a:p>
                <a:pPr marL="0"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ru-RU" sz="44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(|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⟩−|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⟩)</m:t>
                    </m:r>
                  </m:oMath>
                </a14:m>
                <a:endParaRPr lang="ru-RU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C12FDA5-D102-F585-2A24-DFEE888874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2608" y="2052918"/>
                <a:ext cx="11622024" cy="4195481"/>
              </a:xfrm>
              <a:blipFill>
                <a:blip r:embed="rId2"/>
                <a:stretch>
                  <a:fillRect r="-15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080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597CA-B6C1-E7EF-A7D3-A7A18795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8821"/>
          </a:xfrm>
        </p:spPr>
        <p:txBody>
          <a:bodyPr/>
          <a:lstStyle/>
          <a:p>
            <a:pPr algn="ctr"/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"Ретрокаузальность" в экспериментах с многофотонной запутанностью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EF3324D-243A-7650-442C-7C13D9326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7945" y="1381539"/>
            <a:ext cx="8229785" cy="5437924"/>
          </a:xfrm>
        </p:spPr>
      </p:pic>
    </p:spTree>
    <p:extLst>
      <p:ext uri="{BB962C8B-B14F-4D97-AF65-F5344CB8AC3E}">
        <p14:creationId xmlns:p14="http://schemas.microsoft.com/office/powerpoint/2010/main" val="3558897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B53AD-BCE1-F446-D5B0-04E582F3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8821"/>
          </a:xfrm>
        </p:spPr>
        <p:txBody>
          <a:bodyPr/>
          <a:lstStyle/>
          <a:p>
            <a:pPr algn="ctr"/>
            <a:r>
              <a:rPr lang="en-US" sz="2400" b="1" i="1" u="none" strike="noStrike" baseline="0" dirty="0">
                <a:latin typeface="Times New Roman" panose="02020603050405020304" pitchFamily="18" charset="0"/>
              </a:rPr>
              <a:t>Time Symmetry in the Quantum Process of Measurement</a:t>
            </a:r>
            <a:br>
              <a:rPr lang="en-US" sz="1800" b="0" i="0" u="none" strike="noStrike" baseline="0" dirty="0">
                <a:latin typeface="Times New Roman" panose="02020603050405020304" pitchFamily="18" charset="0"/>
              </a:rPr>
            </a:b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YAKIR AHARQNOV, PETER G. BERGMANN, and JOEL L. LEBOWITZ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B0CA648-2F0C-97F4-3D87-25525BBD3D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530" y="1470991"/>
            <a:ext cx="10212461" cy="5387009"/>
          </a:xfrm>
        </p:spPr>
      </p:pic>
    </p:spTree>
    <p:extLst>
      <p:ext uri="{BB962C8B-B14F-4D97-AF65-F5344CB8AC3E}">
        <p14:creationId xmlns:p14="http://schemas.microsoft.com/office/powerpoint/2010/main" val="174868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1ECAD-94CD-7809-CF5A-7BE9E7CE7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48156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Bouwmeester D., Pan J.W.,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Mattle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K. et al.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// 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Nature. N 390. 575. (1997) </a:t>
            </a:r>
            <a:endParaRPr lang="ru-RU" sz="2400" u="sng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AD919C-1B5E-5429-7442-CAFD282F2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u="sng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u="sng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D88C62-2F45-078B-2076-87C0F0447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934277"/>
            <a:ext cx="10286931" cy="57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30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C5F96-616F-CC89-96FD-E000B124E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571012"/>
          </a:xfrm>
        </p:spPr>
        <p:txBody>
          <a:bodyPr/>
          <a:lstStyle/>
          <a:p>
            <a:pPr algn="ctr"/>
            <a:r>
              <a:rPr lang="ru-RU" sz="2800" dirty="0"/>
              <a:t>Траектория состояния в пространстве "Гильберт+"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0F49593-3725-4062-F82F-25F936E0F6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6913" y="909122"/>
            <a:ext cx="8169965" cy="5869365"/>
          </a:xfrm>
        </p:spPr>
      </p:pic>
    </p:spTree>
    <p:extLst>
      <p:ext uri="{BB962C8B-B14F-4D97-AF65-F5344CB8AC3E}">
        <p14:creationId xmlns:p14="http://schemas.microsoft.com/office/powerpoint/2010/main" val="1756663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2E27F-67F5-8534-88B2-ADB32680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Априорная симметрия времени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F62AF5D-1D66-D220-9A58-7F9DC5AD2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9470" y="1227183"/>
            <a:ext cx="7384773" cy="5596533"/>
          </a:xfrm>
        </p:spPr>
      </p:pic>
    </p:spTree>
    <p:extLst>
      <p:ext uri="{BB962C8B-B14F-4D97-AF65-F5344CB8AC3E}">
        <p14:creationId xmlns:p14="http://schemas.microsoft.com/office/powerpoint/2010/main" val="4045514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6A839-6924-1BEE-5D11-3B2CEB90B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i="1" dirty="0">
                <a:latin typeface="AntiquaPSCyr-Italic"/>
              </a:rPr>
              <a:t>М.Б. Менский </a:t>
            </a:r>
            <a:r>
              <a:rPr lang="ru-RU" sz="2000" b="1" i="1" u="none" strike="noStrike" baseline="0" dirty="0">
                <a:latin typeface="AntiquaPSCyr-Regular"/>
              </a:rPr>
              <a:t>Квантовые измерения и </a:t>
            </a:r>
            <a:r>
              <a:rPr lang="ru-RU" sz="2000" b="1" i="1" u="none" strike="noStrike" baseline="0" dirty="0" err="1">
                <a:latin typeface="AntiquaPSCyr-Regular"/>
              </a:rPr>
              <a:t>декогеренция</a:t>
            </a:r>
            <a:r>
              <a:rPr lang="ru-RU" sz="2000" b="0" i="0" u="none" strike="noStrike" baseline="0" dirty="0">
                <a:latin typeface="AntiquaPSCyr-Regular"/>
              </a:rPr>
              <a:t>.</a:t>
            </a:r>
            <a:br>
              <a:rPr lang="ru-RU" sz="2000" b="0" i="0" u="none" strike="noStrike" baseline="0" dirty="0">
                <a:latin typeface="AntiquaPSCyr-Regular"/>
              </a:rPr>
            </a:br>
            <a:r>
              <a:rPr lang="ru-RU" sz="2000" b="0" i="0" u="none" strike="noStrike" baseline="0" dirty="0">
                <a:latin typeface="AntiquaPSCyr-Regular"/>
              </a:rPr>
              <a:t>М.: </a:t>
            </a:r>
            <a:r>
              <a:rPr lang="ru-RU" sz="2000" b="0" i="0" u="none" strike="noStrike" baseline="0" dirty="0" err="1">
                <a:latin typeface="AntiquaPSCyr-Regular"/>
              </a:rPr>
              <a:t>Физматлит</a:t>
            </a:r>
            <a:r>
              <a:rPr lang="ru-RU" sz="2000" b="0" i="0" u="none" strike="noStrike" baseline="0" dirty="0">
                <a:latin typeface="AntiquaPSCyr-Regular"/>
              </a:rPr>
              <a:t>, 2001.</a:t>
            </a:r>
            <a:br>
              <a:rPr lang="ru-RU" sz="2000" dirty="0">
                <a:latin typeface="AntiquaPSCyr-Regular"/>
              </a:rPr>
            </a:br>
            <a:r>
              <a:rPr lang="ru-RU" sz="2000" i="1" dirty="0">
                <a:latin typeface="AntiquaPSCyr-Regular"/>
              </a:rPr>
              <a:t>А. В. Белинский </a:t>
            </a:r>
            <a:r>
              <a:rPr lang="ru-RU" sz="2000" b="1" i="1" u="none" strike="noStrike" baseline="0" dirty="0">
                <a:latin typeface="AntiquaPSCyr-Bold"/>
              </a:rPr>
              <a:t>О нарушении причинности в квантовых экспериментах</a:t>
            </a:r>
            <a:br>
              <a:rPr lang="ru-RU" sz="2000" b="1" i="0" u="none" strike="noStrike" baseline="0" dirty="0">
                <a:latin typeface="AntiquaPSCyr-Bold"/>
              </a:rPr>
            </a:br>
            <a:r>
              <a:rPr lang="ru-RU" sz="2000" b="0" i="0" u="none" strike="noStrike" baseline="0" dirty="0">
                <a:latin typeface="AntiquaPSCyr-Regular"/>
              </a:rPr>
              <a:t>ВМУ. Серия 3. ФИЗИКА. АСТРОНОМИЯ. 2018. № 3</a:t>
            </a:r>
            <a:endParaRPr lang="ru-RU" sz="2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B7CBFED-10AD-CF26-A1A9-13F96EC3B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1861" y="1853248"/>
            <a:ext cx="7176052" cy="4915300"/>
          </a:xfrm>
        </p:spPr>
      </p:pic>
    </p:spTree>
    <p:extLst>
      <p:ext uri="{BB962C8B-B14F-4D97-AF65-F5344CB8AC3E}">
        <p14:creationId xmlns:p14="http://schemas.microsoft.com/office/powerpoint/2010/main" val="204535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64BED-8D2B-0AD0-6397-72132C841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9978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Белинский А.В., Григорьева А.П., Джадан И.И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b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kumimoji="0" lang="ru-RU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Вестник Московского университета. Серия 3: Физика, астрономия (2023)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EB65924-CCF1-A7F6-D2B6-F8D605877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2636" y="1192695"/>
            <a:ext cx="9899374" cy="5587447"/>
          </a:xfrm>
        </p:spPr>
      </p:pic>
    </p:spTree>
    <p:extLst>
      <p:ext uri="{BB962C8B-B14F-4D97-AF65-F5344CB8AC3E}">
        <p14:creationId xmlns:p14="http://schemas.microsoft.com/office/powerpoint/2010/main" val="289468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031598-00B4-D5FD-78AF-665F222E5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77370"/>
            <a:ext cx="9404723" cy="1254473"/>
          </a:xfrm>
        </p:spPr>
        <p:txBody>
          <a:bodyPr/>
          <a:lstStyle/>
          <a:p>
            <a:pPr algn="just"/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Пучки накачки освещают два идентичных нелинейных кристалла, в которых рождаются запутанные по поляризации фотонные пары. Средние фотоны смешиваются на светоделителе BS. Верхний прямоугольник – система регистрации с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горизонтальной поляризацией и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вертикальной.</a:t>
            </a:r>
            <a:endParaRPr lang="ru-RU" sz="2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BC7ADB-1C91-A199-60A7-C900ED87C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7036" y="1470991"/>
            <a:ext cx="8100390" cy="5309639"/>
          </a:xfrm>
        </p:spPr>
      </p:pic>
    </p:spTree>
    <p:extLst>
      <p:ext uri="{BB962C8B-B14F-4D97-AF65-F5344CB8AC3E}">
        <p14:creationId xmlns:p14="http://schemas.microsoft.com/office/powerpoint/2010/main" val="2385459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9A5B8-0B58-E1CF-9CEB-279D7F2E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027302"/>
          </a:xfrm>
        </p:spPr>
        <p:txBody>
          <a:bodyPr/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хема канала связи на основе 4-фотонной запутанности. Пучки накачки освещают два идентичных нелинейных кристалла, в которых рождаются запутанные по поляризации фотонные пары. Средние фотоны смешиваются на светоделителе BS. Верхний прямоугольник – система регистрации с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горизонтальной поляризацией и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вертикальной.</a:t>
            </a:r>
            <a:endParaRPr lang="ru-RU" sz="24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4140828-708D-5EA1-D3C8-4B4E92C1E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406" y="2662238"/>
            <a:ext cx="7849401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9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3F597-61DC-6F31-15EA-CC35C3938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Исходные состояния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EA28107-6C6B-167F-C282-7B0BE8BE2D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endChr m:val="⟩"/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−|</m:t>
                      </m:r>
                      <m:sSub>
                        <m:sSub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⟩)</m:t>
                      </m:r>
                    </m:oMath>
                  </m:oMathPara>
                </a14:m>
                <a:endParaRPr lang="ru-RU" sz="3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ru-RU" sz="320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ru-RU" sz="32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𝜓</m:t>
                            </m:r>
                          </m:e>
                        </m:d>
                      </m:e>
                      <m:sub>
                        <m:r>
                          <a:rPr lang="ru-RU" sz="3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34</m:t>
                        </m:r>
                      </m:sub>
                    </m:sSub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32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2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endChr m:val="⟩"/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3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ru-RU" sz="32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32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ru-RU" sz="32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u-RU" sz="32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−|</m:t>
                    </m:r>
                    <m:sSub>
                      <m:sSub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ru-RU" sz="3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3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⟩</m:t>
                    </m:r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ru-RU" sz="3200" i="1">
                  <a:effectLst/>
                  <a:latin typeface="Times New Roman" panose="02020603050405020304" pitchFamily="18" charset="0"/>
                  <a:ea typeface="DengXian" panose="02010600030101010101" pitchFamily="2" charset="-122"/>
                </a:endParaRPr>
              </a:p>
              <a:p>
                <a:pPr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ru-RU" sz="32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32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</m:d>
                      </m:e>
                      <m:sub>
                        <m:r>
                          <a:rPr lang="ru-RU" sz="3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1234</m:t>
                        </m:r>
                      </m:sub>
                    </m:sSub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ru-RU" sz="32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𝜓</m:t>
                            </m:r>
                          </m:e>
                        </m:d>
                      </m:e>
                      <m:sub>
                        <m:r>
                          <a:rPr lang="ru-RU" sz="3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⨂</m:t>
                    </m:r>
                    <m:sSub>
                      <m:sSub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ru-RU" sz="32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𝜓</m:t>
                            </m:r>
                          </m:e>
                        </m:d>
                      </m:e>
                      <m:sub>
                        <m:r>
                          <a:rPr lang="ru-RU" sz="3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34</m:t>
                        </m:r>
                      </m:sub>
                    </m:sSub>
                  </m:oMath>
                </a14:m>
                <a:r>
                  <a:rPr lang="ru-RU" sz="3200" i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</a:rPr>
                  <a:t> </a:t>
                </a:r>
                <a:endParaRPr lang="ru-RU" sz="320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EA28107-6C6B-167F-C282-7B0BE8BE2D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645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2CA8B-5422-E704-5CCE-897356FD8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29194"/>
          </a:xfrm>
        </p:spPr>
        <p:txBody>
          <a:bodyPr/>
          <a:lstStyle/>
          <a:p>
            <a:pPr algn="ctr"/>
            <a:r>
              <a:rPr lang="ru-RU" sz="3600"/>
              <a:t>Состояние после прохождения </a:t>
            </a:r>
            <a:br>
              <a:rPr lang="ru-RU" sz="3600"/>
            </a:br>
            <a:r>
              <a:rPr lang="ru-RU" sz="3600"/>
              <a:t>светоделителя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5B5D95F-9793-293B-2250-5A54EC4112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719072"/>
                <a:ext cx="10107232" cy="4529327"/>
              </a:xfrm>
            </p:spPr>
            <p:txBody>
              <a:bodyPr/>
              <a:lstStyle/>
              <a:p>
                <a:pPr marL="0"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</m:d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1234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(|</m:t>
                      </m:r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⟩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+|</m:t>
                      </m:r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bSup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bSup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⟩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)+(|</m:t>
                      </m:r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⟩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+|</m:t>
                      </m:r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bSup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bSup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⟩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)+</m:t>
                      </m:r>
                    </m:oMath>
                  </m:oMathPara>
                </a14:m>
                <a:endParaRPr lang="ru-RU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(|</m:t>
                      </m:r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⟩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+|</m:t>
                      </m:r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bSup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bSup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⟩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)+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−|</m:t>
                      </m:r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bSup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⟩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)+</m:t>
                      </m:r>
                    </m:oMath>
                  </m:oMathPara>
                </a14:m>
                <a:endParaRPr lang="ru-RU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(|</m:t>
                      </m:r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⟩+|</m:t>
                      </m:r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bSup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bSup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⟩)+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−|</m:t>
                      </m:r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bSup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⟩)]</m:t>
                      </m:r>
                    </m:oMath>
                  </m:oMathPara>
                </a14:m>
                <a:endParaRPr lang="ru-RU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ru-RU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5B5D95F-9793-293B-2250-5A54EC4112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719072"/>
                <a:ext cx="10107232" cy="452932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172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19635-E61E-E40F-81B8-F8934FEDE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9738"/>
          </a:xfrm>
        </p:spPr>
        <p:txBody>
          <a:bodyPr/>
          <a:lstStyle/>
          <a:p>
            <a:pPr algn="ctr"/>
            <a:r>
              <a:rPr lang="ru-RU"/>
              <a:t>Постселекционное состояние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1AA7F33-4646-F264-3859-531EE6ABA5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872" y="1517904"/>
                <a:ext cx="11932920" cy="4730495"/>
              </a:xfrm>
            </p:spPr>
            <p:txBody>
              <a:bodyPr/>
              <a:lstStyle/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e>
                          </m:d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′′</m:t>
                          </m:r>
                        </m:e>
                        <m:sub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1234</m:t>
                          </m:r>
                        </m:sub>
                      </m:sSub>
                      <m:r>
                        <a:rPr lang="ru-RU" sz="3200" b="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−|</m:t>
                      </m:r>
                      <m:sSubSup>
                        <m:sSubSup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bSup>
                      <m:sSubSup>
                        <m:sSubSup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⟩</m:t>
                      </m:r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−|</m:t>
                      </m:r>
                      <m:sSubSup>
                        <m:sSubSup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bSup>
                      <m:sSubSup>
                        <m:sSubSup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⟩)=</m:t>
                      </m:r>
                    </m:oMath>
                  </m:oMathPara>
                </a14:m>
                <a:endParaRPr lang="ru-RU" sz="3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−|</m:t>
                      </m:r>
                      <m:sSup>
                        <m:sSup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⟩</m:t>
                      </m:r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−|</m:t>
                      </m:r>
                      <m:sSup>
                        <m:sSup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⟩</m:t>
                      </m:r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ru-RU" sz="3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1AA7F33-4646-F264-3859-531EE6ABA5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872" y="1517904"/>
                <a:ext cx="11932920" cy="473049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17055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1565</TotalTime>
  <Words>1182</Words>
  <Application>Microsoft Office PowerPoint</Application>
  <PresentationFormat>Широкоэкранный</PresentationFormat>
  <Paragraphs>107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3" baseType="lpstr">
      <vt:lpstr>DengXian</vt:lpstr>
      <vt:lpstr>AntiquaPSCyr-Bold</vt:lpstr>
      <vt:lpstr>AntiquaPSCyr-Italic</vt:lpstr>
      <vt:lpstr>AntiquaPSCyr-Regular</vt:lpstr>
      <vt:lpstr>Calibri</vt:lpstr>
      <vt:lpstr>Cambria Math</vt:lpstr>
      <vt:lpstr>Century Gothic</vt:lpstr>
      <vt:lpstr>Constantia</vt:lpstr>
      <vt:lpstr>Times New Roman</vt:lpstr>
      <vt:lpstr>Wingdings 3</vt:lpstr>
      <vt:lpstr>Ион</vt:lpstr>
      <vt:lpstr>Многофотонная запутанность</vt:lpstr>
      <vt:lpstr>А.В. Белинский, А.П. Григорьева, И.И. Джадан </vt:lpstr>
      <vt:lpstr>Bouwmeester D., Pan J.W., Mattle K. et al. // Nature. N 390. 575. (1997) </vt:lpstr>
      <vt:lpstr>Белинский А.В., Григорьева А.П., Джадан И.И  Вестник Московского университета. Серия 3: Физика, астрономия (2023) </vt:lpstr>
      <vt:lpstr> Пучки накачки освещают два идентичных нелинейных кристалла, в которых рождаются запутанные по поляризации фотонные пары. Средние фотоны смешиваются на светоделителе BS. Верхний прямоугольник – система регистрации с x – горизонтальной поляризацией и y – вертикальной.</vt:lpstr>
      <vt:lpstr> Схема канала связи на основе 4-фотонной запутанности. Пучки накачки освещают два идентичных нелинейных кристалла, в которых рождаются запутанные по поляризации фотонные пары. Средние фотоны смешиваются на светоделителе BS. Верхний прямоугольник – система регистрации с x – горизонтальной поляризацией и y – вертикальной.</vt:lpstr>
      <vt:lpstr>Исходные состояния</vt:lpstr>
      <vt:lpstr>Состояние после прохождения  светоделителя</vt:lpstr>
      <vt:lpstr>Постселекционное состояние</vt:lpstr>
      <vt:lpstr>Кодировка запутанных состояний</vt:lpstr>
      <vt:lpstr>Запутанное двухчастичное поляризационное состояние с произвольными значениям фаз </vt:lpstr>
      <vt:lpstr>Базисные вектора одночастичных состояний в новом базисе</vt:lpstr>
      <vt:lpstr>Состояние в новом базисе</vt:lpstr>
      <vt:lpstr>Состояние после раскрытия скобок и приведения подобных слагаемых</vt:lpstr>
      <vt:lpstr>Условия независимости запутанности от выбора базиса</vt:lpstr>
      <vt:lpstr>Условия независимости запутанности от выбора базиса</vt:lpstr>
      <vt:lpstr>Условия независимости запутанности от выбора базиса</vt:lpstr>
      <vt:lpstr>Условия независимости запутанности от выбора базиса</vt:lpstr>
      <vt:lpstr>«Объективные» белловские состояния</vt:lpstr>
      <vt:lpstr> Paul G. Kwiat, Klaus Mattle, Harald Weinfurter, Anton Zeilinger, Alexander V. Sergienko and Yanhua Shih.          New High-Intensity Source of Polarization-Entangled Photon Pairs  Phys. Rev. Lett. 75, 4337 (1995) </vt:lpstr>
      <vt:lpstr>Работа светоделителя</vt:lpstr>
      <vt:lpstr>Входные моды светоделителя</vt:lpstr>
      <vt:lpstr>Состояние на входных модах</vt:lpstr>
      <vt:lpstr>Состояние в момент прохождения светоделителя</vt:lpstr>
      <vt:lpstr>Компоненты, участвующие в негативной интерференции</vt:lpstr>
      <vt:lpstr>Состояние на выходе светоделителя</vt:lpstr>
      <vt:lpstr>Постселективное двухфотонное состояние (после работы счётчика совпадений)</vt:lpstr>
      <vt:lpstr>"Ретрокаузальность" в экспериментах с многофотонной запутанностью</vt:lpstr>
      <vt:lpstr>Time Symmetry in the Quantum Process of Measurement YAKIR AHARQNOV, PETER G. BERGMANN, and JOEL L. LEBOWITZ</vt:lpstr>
      <vt:lpstr>Траектория состояния в пространстве "Гильберт+"</vt:lpstr>
      <vt:lpstr>Априорная симметрия времени</vt:lpstr>
      <vt:lpstr>М.Б. Менский Квантовые измерения и декогеренция. М.: Физматлит, 2001. А. В. Белинский О нарушении причинности в квантовых экспериментах ВМУ. Серия 3. ФИЗИКА. АСТРОНОМИЯ. 2018. №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Многофотонная запутанность</dc:title>
  <dc:creator>Игорь Джадан</dc:creator>
  <cp:lastModifiedBy>Игорь Джадан</cp:lastModifiedBy>
  <cp:revision>14</cp:revision>
  <dcterms:created xsi:type="dcterms:W3CDTF">2024-09-03T02:45:19Z</dcterms:created>
  <dcterms:modified xsi:type="dcterms:W3CDTF">2024-09-21T11:01:57Z</dcterms:modified>
</cp:coreProperties>
</file>